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68" r:id="rId16"/>
    <p:sldId id="271" r:id="rId17"/>
    <p:sldId id="272" r:id="rId18"/>
    <p:sldId id="273" r:id="rId19"/>
    <p:sldId id="275" r:id="rId20"/>
    <p:sldId id="277" r:id="rId21"/>
    <p:sldId id="278" r:id="rId22"/>
    <p:sldId id="276"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CC6600"/>
    <a:srgbClr val="FF9933"/>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B64E7-272E-4BE7-ACA4-F601BC26542B}" v="105" dt="2019-08-10T05:52:07.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4" autoAdjust="0"/>
    <p:restoredTop sz="94660"/>
  </p:normalViewPr>
  <p:slideViewPr>
    <p:cSldViewPr snapToGrid="0">
      <p:cViewPr>
        <p:scale>
          <a:sx n="100" d="100"/>
          <a:sy n="100" d="100"/>
        </p:scale>
        <p:origin x="7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0DD808-C31A-4867-9DB6-FC65844B3F9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A945B85-CAA2-4889-AD67-F9A9C1A33D93}">
      <dgm:prSet/>
      <dgm:spPr/>
      <dgm:t>
        <a:bodyPr/>
        <a:lstStyle/>
        <a:p>
          <a:r>
            <a:rPr lang="en-US" dirty="0"/>
            <a:t>Employment wages by occupation, year, and area, from Colorado Department of Labor and Employment (CDLE), 2009-2015. 92.7k Rows, 40 Columns (CSV)</a:t>
          </a:r>
        </a:p>
      </dgm:t>
    </dgm:pt>
    <dgm:pt modelId="{ABDC2B5F-8877-46E6-8040-71004680F680}" type="parTrans" cxnId="{1027CF2A-84B7-4878-A5FD-B1324E86B497}">
      <dgm:prSet/>
      <dgm:spPr/>
      <dgm:t>
        <a:bodyPr/>
        <a:lstStyle/>
        <a:p>
          <a:endParaRPr lang="en-US"/>
        </a:p>
      </dgm:t>
    </dgm:pt>
    <dgm:pt modelId="{24596A73-F206-4BA1-9914-B9F8A0B83EFA}" type="sibTrans" cxnId="{1027CF2A-84B7-4878-A5FD-B1324E86B497}">
      <dgm:prSet/>
      <dgm:spPr/>
      <dgm:t>
        <a:bodyPr/>
        <a:lstStyle/>
        <a:p>
          <a:endParaRPr lang="en-US"/>
        </a:p>
      </dgm:t>
    </dgm:pt>
    <dgm:pt modelId="{B729D554-B310-4591-B328-6C07AD0D0452}">
      <dgm:prSet/>
      <dgm:spPr/>
      <dgm:t>
        <a:bodyPr/>
        <a:lstStyle/>
        <a:p>
          <a:r>
            <a:rPr lang="en-US" dirty="0"/>
            <a:t>Annual population estimates for each year by county for the state of Colorado, from US Census Bureau, from 1900 to 2015 provided by the Colorado Department of Labor and Employment (CDLE). 3,082 Rows, 15 Columns (CSV)</a:t>
          </a:r>
        </a:p>
      </dgm:t>
    </dgm:pt>
    <dgm:pt modelId="{A5B6AF91-4098-4E6D-B982-B24D1648DE01}" type="parTrans" cxnId="{1D968D8B-75F1-4257-AA60-B3796194BA39}">
      <dgm:prSet/>
      <dgm:spPr/>
      <dgm:t>
        <a:bodyPr/>
        <a:lstStyle/>
        <a:p>
          <a:endParaRPr lang="en-US"/>
        </a:p>
      </dgm:t>
    </dgm:pt>
    <dgm:pt modelId="{4C52706E-26EB-40A8-A7F9-3540CDE6BF85}" type="sibTrans" cxnId="{1D968D8B-75F1-4257-AA60-B3796194BA39}">
      <dgm:prSet/>
      <dgm:spPr/>
      <dgm:t>
        <a:bodyPr/>
        <a:lstStyle/>
        <a:p>
          <a:endParaRPr lang="en-US"/>
        </a:p>
      </dgm:t>
    </dgm:pt>
    <dgm:pt modelId="{D662F69C-7A59-47A3-AF87-3C66D3BD25C8}" type="pres">
      <dgm:prSet presAssocID="{690DD808-C31A-4867-9DB6-FC65844B3F9C}" presName="linear" presStyleCnt="0">
        <dgm:presLayoutVars>
          <dgm:animLvl val="lvl"/>
          <dgm:resizeHandles val="exact"/>
        </dgm:presLayoutVars>
      </dgm:prSet>
      <dgm:spPr/>
    </dgm:pt>
    <dgm:pt modelId="{695FEC86-9FB0-4577-B082-3BCD3A64D904}" type="pres">
      <dgm:prSet presAssocID="{FA945B85-CAA2-4889-AD67-F9A9C1A33D93}" presName="parentText" presStyleLbl="node1" presStyleIdx="0" presStyleCnt="2">
        <dgm:presLayoutVars>
          <dgm:chMax val="0"/>
          <dgm:bulletEnabled val="1"/>
        </dgm:presLayoutVars>
      </dgm:prSet>
      <dgm:spPr/>
    </dgm:pt>
    <dgm:pt modelId="{41C3B149-A25A-45E0-B7B2-7E81A011C7E3}" type="pres">
      <dgm:prSet presAssocID="{24596A73-F206-4BA1-9914-B9F8A0B83EFA}" presName="spacer" presStyleCnt="0"/>
      <dgm:spPr/>
    </dgm:pt>
    <dgm:pt modelId="{58E8E25C-580F-4EFA-B224-BFDBEBB0768A}" type="pres">
      <dgm:prSet presAssocID="{B729D554-B310-4591-B328-6C07AD0D0452}" presName="parentText" presStyleLbl="node1" presStyleIdx="1" presStyleCnt="2">
        <dgm:presLayoutVars>
          <dgm:chMax val="0"/>
          <dgm:bulletEnabled val="1"/>
        </dgm:presLayoutVars>
      </dgm:prSet>
      <dgm:spPr/>
    </dgm:pt>
  </dgm:ptLst>
  <dgm:cxnLst>
    <dgm:cxn modelId="{1027CF2A-84B7-4878-A5FD-B1324E86B497}" srcId="{690DD808-C31A-4867-9DB6-FC65844B3F9C}" destId="{FA945B85-CAA2-4889-AD67-F9A9C1A33D93}" srcOrd="0" destOrd="0" parTransId="{ABDC2B5F-8877-46E6-8040-71004680F680}" sibTransId="{24596A73-F206-4BA1-9914-B9F8A0B83EFA}"/>
    <dgm:cxn modelId="{C93F8682-B7FD-4066-8446-3AB5CA63DEFB}" type="presOf" srcId="{FA945B85-CAA2-4889-AD67-F9A9C1A33D93}" destId="{695FEC86-9FB0-4577-B082-3BCD3A64D904}" srcOrd="0" destOrd="0" presId="urn:microsoft.com/office/officeart/2005/8/layout/vList2"/>
    <dgm:cxn modelId="{1D968D8B-75F1-4257-AA60-B3796194BA39}" srcId="{690DD808-C31A-4867-9DB6-FC65844B3F9C}" destId="{B729D554-B310-4591-B328-6C07AD0D0452}" srcOrd="1" destOrd="0" parTransId="{A5B6AF91-4098-4E6D-B982-B24D1648DE01}" sibTransId="{4C52706E-26EB-40A8-A7F9-3540CDE6BF85}"/>
    <dgm:cxn modelId="{D53E8C9A-D2D2-413A-82B3-9457DBD38042}" type="presOf" srcId="{B729D554-B310-4591-B328-6C07AD0D0452}" destId="{58E8E25C-580F-4EFA-B224-BFDBEBB0768A}" srcOrd="0" destOrd="0" presId="urn:microsoft.com/office/officeart/2005/8/layout/vList2"/>
    <dgm:cxn modelId="{36D18DD0-8DA2-4EBC-B750-18DC88D56572}" type="presOf" srcId="{690DD808-C31A-4867-9DB6-FC65844B3F9C}" destId="{D662F69C-7A59-47A3-AF87-3C66D3BD25C8}" srcOrd="0" destOrd="0" presId="urn:microsoft.com/office/officeart/2005/8/layout/vList2"/>
    <dgm:cxn modelId="{36070C2A-0FB3-481E-AF37-034051C6181E}" type="presParOf" srcId="{D662F69C-7A59-47A3-AF87-3C66D3BD25C8}" destId="{695FEC86-9FB0-4577-B082-3BCD3A64D904}" srcOrd="0" destOrd="0" presId="urn:microsoft.com/office/officeart/2005/8/layout/vList2"/>
    <dgm:cxn modelId="{5697D2A2-415C-418F-AE9E-A570C4E732C1}" type="presParOf" srcId="{D662F69C-7A59-47A3-AF87-3C66D3BD25C8}" destId="{41C3B149-A25A-45E0-B7B2-7E81A011C7E3}" srcOrd="1" destOrd="0" presId="urn:microsoft.com/office/officeart/2005/8/layout/vList2"/>
    <dgm:cxn modelId="{B388DE90-9E30-4B4E-96B5-10FD0FEB70A0}" type="presParOf" srcId="{D662F69C-7A59-47A3-AF87-3C66D3BD25C8}" destId="{58E8E25C-580F-4EFA-B224-BFDBEBB0768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FEC86-9FB0-4577-B082-3BCD3A64D904}">
      <dsp:nvSpPr>
        <dsp:cNvPr id="0" name=""/>
        <dsp:cNvSpPr/>
      </dsp:nvSpPr>
      <dsp:spPr>
        <a:xfrm>
          <a:off x="0" y="29750"/>
          <a:ext cx="6513603" cy="287264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Employment wages by occupation, year, and area, from Colorado Department of Labor and Employment (CDLE), 2009-2015. 92.7k Rows, 40 Columns (CSV)</a:t>
          </a:r>
        </a:p>
      </dsp:txBody>
      <dsp:txXfrm>
        <a:off x="140231" y="169981"/>
        <a:ext cx="6233141" cy="2592180"/>
      </dsp:txXfrm>
    </dsp:sp>
    <dsp:sp modelId="{58E8E25C-580F-4EFA-B224-BFDBEBB0768A}">
      <dsp:nvSpPr>
        <dsp:cNvPr id="0" name=""/>
        <dsp:cNvSpPr/>
      </dsp:nvSpPr>
      <dsp:spPr>
        <a:xfrm>
          <a:off x="0" y="2983033"/>
          <a:ext cx="6513603" cy="287264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Annual population estimates for each year by county for the state of Colorado, from US Census Bureau, from 1900 to 2015 provided by the Colorado Department of Labor and Employment (CDLE). 3,082 Rows, 15 Columns (CSV)</a:t>
          </a:r>
        </a:p>
      </dsp:txBody>
      <dsp:txXfrm>
        <a:off x="140231" y="3123264"/>
        <a:ext cx="6233141" cy="25921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CBDE1-57F9-4C81-8B82-95C8788FF812}" type="datetimeFigureOut">
              <a:rPr lang="en-US" smtClean="0"/>
              <a:t>8/9/2019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C1B98-8CF9-442C-BBC3-E66A6BCAC682}" type="slidenum">
              <a:rPr lang="en-US" smtClean="0"/>
              <a:t>‹#›</a:t>
            </a:fld>
            <a:endParaRPr lang="en-US"/>
          </a:p>
        </p:txBody>
      </p:sp>
    </p:spTree>
    <p:extLst>
      <p:ext uri="{BB962C8B-B14F-4D97-AF65-F5344CB8AC3E}">
        <p14:creationId xmlns:p14="http://schemas.microsoft.com/office/powerpoint/2010/main" val="2731335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8C42-2FA1-4B42-B24D-B679CFD732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4AF101-A579-4F12-B0C7-F406BD5E0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0E48A-2EC4-4102-8DAF-628F419FD572}"/>
              </a:ext>
            </a:extLst>
          </p:cNvPr>
          <p:cNvSpPr>
            <a:spLocks noGrp="1"/>
          </p:cNvSpPr>
          <p:nvPr>
            <p:ph type="dt" sz="half" idx="10"/>
          </p:nvPr>
        </p:nvSpPr>
        <p:spPr/>
        <p:txBody>
          <a:bodyPr/>
          <a:lstStyle/>
          <a:p>
            <a:fld id="{DEB9A821-CC55-466E-A932-0C76F06AAE5F}" type="datetime1">
              <a:rPr lang="en-US" smtClean="0"/>
              <a:t>8/9/2019</a:t>
            </a:fld>
            <a:endParaRPr lang="en-US"/>
          </a:p>
        </p:txBody>
      </p:sp>
      <p:sp>
        <p:nvSpPr>
          <p:cNvPr id="5" name="Footer Placeholder 4">
            <a:extLst>
              <a:ext uri="{FF2B5EF4-FFF2-40B4-BE49-F238E27FC236}">
                <a16:creationId xmlns:a16="http://schemas.microsoft.com/office/drawing/2014/main" id="{D540A3EB-E8A5-48B7-A8AE-E564E04FB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80CD7-036A-4F48-9E11-681DC2282AB6}"/>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540330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64E3-A320-4E2D-9A93-1CB8238B1D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AB0381-BDCA-4ADD-B7C1-9CAB961107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6DFD6-0D79-4163-A687-85AF19E97E81}"/>
              </a:ext>
            </a:extLst>
          </p:cNvPr>
          <p:cNvSpPr>
            <a:spLocks noGrp="1"/>
          </p:cNvSpPr>
          <p:nvPr>
            <p:ph type="dt" sz="half" idx="10"/>
          </p:nvPr>
        </p:nvSpPr>
        <p:spPr/>
        <p:txBody>
          <a:bodyPr/>
          <a:lstStyle/>
          <a:p>
            <a:fld id="{A13D7C45-3756-4DB7-9CF9-2E7F5073DFA2}" type="datetime1">
              <a:rPr lang="en-US" smtClean="0"/>
              <a:t>8/9/2019</a:t>
            </a:fld>
            <a:endParaRPr lang="en-US"/>
          </a:p>
        </p:txBody>
      </p:sp>
      <p:sp>
        <p:nvSpPr>
          <p:cNvPr id="5" name="Footer Placeholder 4">
            <a:extLst>
              <a:ext uri="{FF2B5EF4-FFF2-40B4-BE49-F238E27FC236}">
                <a16:creationId xmlns:a16="http://schemas.microsoft.com/office/drawing/2014/main" id="{13F2AF0C-6B9A-44ED-B811-1096515FD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E1A1A-CDF8-4AC7-BCFC-AB25663639BC}"/>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171344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DE0A00-DDD5-471D-BD94-1A650BD3B7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A3335F-78B2-4788-9898-F57F0EBB6F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F7195B-D34A-4C36-8912-DF865D715F88}"/>
              </a:ext>
            </a:extLst>
          </p:cNvPr>
          <p:cNvSpPr>
            <a:spLocks noGrp="1"/>
          </p:cNvSpPr>
          <p:nvPr>
            <p:ph type="dt" sz="half" idx="10"/>
          </p:nvPr>
        </p:nvSpPr>
        <p:spPr/>
        <p:txBody>
          <a:bodyPr/>
          <a:lstStyle/>
          <a:p>
            <a:fld id="{8C87DBF7-215E-4E9B-94A7-5FD4785CE826}" type="datetime1">
              <a:rPr lang="en-US" smtClean="0"/>
              <a:t>8/9/2019</a:t>
            </a:fld>
            <a:endParaRPr lang="en-US"/>
          </a:p>
        </p:txBody>
      </p:sp>
      <p:sp>
        <p:nvSpPr>
          <p:cNvPr id="5" name="Footer Placeholder 4">
            <a:extLst>
              <a:ext uri="{FF2B5EF4-FFF2-40B4-BE49-F238E27FC236}">
                <a16:creationId xmlns:a16="http://schemas.microsoft.com/office/drawing/2014/main" id="{1A545188-AD74-4593-9B12-25F2368E3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2AAE8-5746-4747-AFAB-6B17535A9A88}"/>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4271302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B88E-1C72-4EB5-B5EE-39ADF638AA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3661E-B9FC-4D54-8E3B-99CCB236CA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25843-047C-4D52-8D7E-4AF01600576D}"/>
              </a:ext>
            </a:extLst>
          </p:cNvPr>
          <p:cNvSpPr>
            <a:spLocks noGrp="1"/>
          </p:cNvSpPr>
          <p:nvPr>
            <p:ph type="dt" sz="half" idx="10"/>
          </p:nvPr>
        </p:nvSpPr>
        <p:spPr/>
        <p:txBody>
          <a:bodyPr/>
          <a:lstStyle/>
          <a:p>
            <a:fld id="{B0020B8A-FF5E-4A08-BFCC-D35081AAEFDC}" type="datetime1">
              <a:rPr lang="en-US" smtClean="0"/>
              <a:t>8/9/2019</a:t>
            </a:fld>
            <a:endParaRPr lang="en-US"/>
          </a:p>
        </p:txBody>
      </p:sp>
      <p:sp>
        <p:nvSpPr>
          <p:cNvPr id="5" name="Footer Placeholder 4">
            <a:extLst>
              <a:ext uri="{FF2B5EF4-FFF2-40B4-BE49-F238E27FC236}">
                <a16:creationId xmlns:a16="http://schemas.microsoft.com/office/drawing/2014/main" id="{AFDE09B0-A155-4553-851F-F82977A7D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BFFF6-144A-4104-9D38-47B147A66FF2}"/>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33550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91B9-1751-4B89-BD94-F17D6809AE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39E785-BA54-464C-BAD0-7C4C7E35F4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976D62-865B-42C6-B3C1-5A8A1E599CD8}"/>
              </a:ext>
            </a:extLst>
          </p:cNvPr>
          <p:cNvSpPr>
            <a:spLocks noGrp="1"/>
          </p:cNvSpPr>
          <p:nvPr>
            <p:ph type="dt" sz="half" idx="10"/>
          </p:nvPr>
        </p:nvSpPr>
        <p:spPr/>
        <p:txBody>
          <a:bodyPr/>
          <a:lstStyle/>
          <a:p>
            <a:fld id="{08D07E3B-DEC0-4275-BB64-F5B5F7BBFDC9}" type="datetime1">
              <a:rPr lang="en-US" smtClean="0"/>
              <a:t>8/9/2019</a:t>
            </a:fld>
            <a:endParaRPr lang="en-US"/>
          </a:p>
        </p:txBody>
      </p:sp>
      <p:sp>
        <p:nvSpPr>
          <p:cNvPr id="5" name="Footer Placeholder 4">
            <a:extLst>
              <a:ext uri="{FF2B5EF4-FFF2-40B4-BE49-F238E27FC236}">
                <a16:creationId xmlns:a16="http://schemas.microsoft.com/office/drawing/2014/main" id="{164E484F-DB60-46C3-AE51-F8E120CE8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7874-9CD5-461C-8F1D-B3FF56628085}"/>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55372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3DDE-1B52-411D-B119-2244A1C5F8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B49C3-98B6-4C67-BFB3-5AB82EB105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75CDD9-0816-47BA-96C9-87B283ABDF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DDD662-4031-45E1-B38A-F7EC02CC1AF1}"/>
              </a:ext>
            </a:extLst>
          </p:cNvPr>
          <p:cNvSpPr>
            <a:spLocks noGrp="1"/>
          </p:cNvSpPr>
          <p:nvPr>
            <p:ph type="dt" sz="half" idx="10"/>
          </p:nvPr>
        </p:nvSpPr>
        <p:spPr/>
        <p:txBody>
          <a:bodyPr/>
          <a:lstStyle/>
          <a:p>
            <a:fld id="{651FBBDB-EC27-43CB-8634-BE76E1775932}" type="datetime1">
              <a:rPr lang="en-US" smtClean="0"/>
              <a:t>8/9/2019</a:t>
            </a:fld>
            <a:endParaRPr lang="en-US"/>
          </a:p>
        </p:txBody>
      </p:sp>
      <p:sp>
        <p:nvSpPr>
          <p:cNvPr id="6" name="Footer Placeholder 5">
            <a:extLst>
              <a:ext uri="{FF2B5EF4-FFF2-40B4-BE49-F238E27FC236}">
                <a16:creationId xmlns:a16="http://schemas.microsoft.com/office/drawing/2014/main" id="{95B63829-B334-4F2A-8F85-E8FE31761F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7F1F6-24D3-45A4-A141-F881965D4494}"/>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3687777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97465-5811-4A33-874D-E66BD87917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4CC75C-4976-494C-B33D-5C4BB69119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A9BEBF-6467-4ABB-B8DE-4AAA90CA75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8D372F-B247-471D-998C-15C46BB21B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A507E1-E821-482A-AF84-3523AE007F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19819C-BAFC-4AD9-8346-B494C965ED87}"/>
              </a:ext>
            </a:extLst>
          </p:cNvPr>
          <p:cNvSpPr>
            <a:spLocks noGrp="1"/>
          </p:cNvSpPr>
          <p:nvPr>
            <p:ph type="dt" sz="half" idx="10"/>
          </p:nvPr>
        </p:nvSpPr>
        <p:spPr/>
        <p:txBody>
          <a:bodyPr/>
          <a:lstStyle/>
          <a:p>
            <a:fld id="{4B5B456B-68F1-448B-B86E-551C0BCD78E9}" type="datetime1">
              <a:rPr lang="en-US" smtClean="0"/>
              <a:t>8/9/2019</a:t>
            </a:fld>
            <a:endParaRPr lang="en-US"/>
          </a:p>
        </p:txBody>
      </p:sp>
      <p:sp>
        <p:nvSpPr>
          <p:cNvPr id="8" name="Footer Placeholder 7">
            <a:extLst>
              <a:ext uri="{FF2B5EF4-FFF2-40B4-BE49-F238E27FC236}">
                <a16:creationId xmlns:a16="http://schemas.microsoft.com/office/drawing/2014/main" id="{CA40928D-D60A-48B3-A299-36FB1C2C5C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A8FD86-8726-491F-BB52-EC7ED03735DD}"/>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6584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17A4-4B81-4879-ADBE-6B93130136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02D3F3-1B06-4EE4-A4A7-A6B3B91D0F56}"/>
              </a:ext>
            </a:extLst>
          </p:cNvPr>
          <p:cNvSpPr>
            <a:spLocks noGrp="1"/>
          </p:cNvSpPr>
          <p:nvPr>
            <p:ph type="dt" sz="half" idx="10"/>
          </p:nvPr>
        </p:nvSpPr>
        <p:spPr/>
        <p:txBody>
          <a:bodyPr/>
          <a:lstStyle/>
          <a:p>
            <a:fld id="{963876C7-45DB-4858-9C61-E2782432FDBA}" type="datetime1">
              <a:rPr lang="en-US" smtClean="0"/>
              <a:t>8/9/2019</a:t>
            </a:fld>
            <a:endParaRPr lang="en-US"/>
          </a:p>
        </p:txBody>
      </p:sp>
      <p:sp>
        <p:nvSpPr>
          <p:cNvPr id="4" name="Footer Placeholder 3">
            <a:extLst>
              <a:ext uri="{FF2B5EF4-FFF2-40B4-BE49-F238E27FC236}">
                <a16:creationId xmlns:a16="http://schemas.microsoft.com/office/drawing/2014/main" id="{A5C61565-FC89-4717-B405-39AE56249A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77F445-EA12-4FCA-AF4E-B14E152E4800}"/>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311549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DC674D-F431-4717-9752-66545DD11FF6}"/>
              </a:ext>
            </a:extLst>
          </p:cNvPr>
          <p:cNvSpPr>
            <a:spLocks noGrp="1"/>
          </p:cNvSpPr>
          <p:nvPr>
            <p:ph type="dt" sz="half" idx="10"/>
          </p:nvPr>
        </p:nvSpPr>
        <p:spPr/>
        <p:txBody>
          <a:bodyPr/>
          <a:lstStyle/>
          <a:p>
            <a:fld id="{F7CF9F6D-DA58-490A-AD7A-FD732E620B5E}" type="datetime1">
              <a:rPr lang="en-US" smtClean="0"/>
              <a:t>8/9/2019</a:t>
            </a:fld>
            <a:endParaRPr lang="en-US"/>
          </a:p>
        </p:txBody>
      </p:sp>
      <p:sp>
        <p:nvSpPr>
          <p:cNvPr id="3" name="Footer Placeholder 2">
            <a:extLst>
              <a:ext uri="{FF2B5EF4-FFF2-40B4-BE49-F238E27FC236}">
                <a16:creationId xmlns:a16="http://schemas.microsoft.com/office/drawing/2014/main" id="{B51C53EB-7AED-459E-895A-21DED373D5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95E35-8115-4C7B-9C31-698E271AB4A6}"/>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98572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15D3F-39EC-45FA-84D2-05F3017D2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989C1B-90B0-4D9A-A375-B7E01ADE82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AA1EDC-B876-4102-80CD-2CD09EFB3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76D4C6-0BD4-4048-B3EA-C66F54FB883D}"/>
              </a:ext>
            </a:extLst>
          </p:cNvPr>
          <p:cNvSpPr>
            <a:spLocks noGrp="1"/>
          </p:cNvSpPr>
          <p:nvPr>
            <p:ph type="dt" sz="half" idx="10"/>
          </p:nvPr>
        </p:nvSpPr>
        <p:spPr/>
        <p:txBody>
          <a:bodyPr/>
          <a:lstStyle/>
          <a:p>
            <a:fld id="{D46345C8-2350-431B-8F28-254F53FE71D5}" type="datetime1">
              <a:rPr lang="en-US" smtClean="0"/>
              <a:t>8/9/2019</a:t>
            </a:fld>
            <a:endParaRPr lang="en-US"/>
          </a:p>
        </p:txBody>
      </p:sp>
      <p:sp>
        <p:nvSpPr>
          <p:cNvPr id="6" name="Footer Placeholder 5">
            <a:extLst>
              <a:ext uri="{FF2B5EF4-FFF2-40B4-BE49-F238E27FC236}">
                <a16:creationId xmlns:a16="http://schemas.microsoft.com/office/drawing/2014/main" id="{984F3CE7-EE51-4753-B051-72DB820AE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C4B5BB-9189-4710-AEE5-45F6AD57A1F6}"/>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262965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15B9-A92B-437C-BA6C-DD3FC85D4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1BFFA2-316A-473C-96A1-7F7737B21B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FFEF8A-9B67-4DE9-8C95-0DFDCCF41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4EB31-6E86-4767-8248-D90DE82E0FFD}"/>
              </a:ext>
            </a:extLst>
          </p:cNvPr>
          <p:cNvSpPr>
            <a:spLocks noGrp="1"/>
          </p:cNvSpPr>
          <p:nvPr>
            <p:ph type="dt" sz="half" idx="10"/>
          </p:nvPr>
        </p:nvSpPr>
        <p:spPr/>
        <p:txBody>
          <a:bodyPr/>
          <a:lstStyle/>
          <a:p>
            <a:fld id="{F963FC2D-CC3F-403B-A2DD-F24CC8DF9270}" type="datetime1">
              <a:rPr lang="en-US" smtClean="0"/>
              <a:t>8/9/2019</a:t>
            </a:fld>
            <a:endParaRPr lang="en-US"/>
          </a:p>
        </p:txBody>
      </p:sp>
      <p:sp>
        <p:nvSpPr>
          <p:cNvPr id="6" name="Footer Placeholder 5">
            <a:extLst>
              <a:ext uri="{FF2B5EF4-FFF2-40B4-BE49-F238E27FC236}">
                <a16:creationId xmlns:a16="http://schemas.microsoft.com/office/drawing/2014/main" id="{9EE4AFB6-EEB4-4766-86B3-FBE933A55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DAA19-21F8-4B8A-A502-E3E2DDE879F7}"/>
              </a:ext>
            </a:extLst>
          </p:cNvPr>
          <p:cNvSpPr>
            <a:spLocks noGrp="1"/>
          </p:cNvSpPr>
          <p:nvPr>
            <p:ph type="sldNum" sz="quarter" idx="12"/>
          </p:nvPr>
        </p:nvSpPr>
        <p:spPr/>
        <p:txBody>
          <a:bodyPr/>
          <a:lstStyle/>
          <a:p>
            <a:fld id="{EF1FE6C4-E355-4D5D-85CF-5AC417035F5F}" type="slidenum">
              <a:rPr lang="en-US" smtClean="0"/>
              <a:t>‹#›</a:t>
            </a:fld>
            <a:endParaRPr lang="en-US"/>
          </a:p>
        </p:txBody>
      </p:sp>
    </p:spTree>
    <p:extLst>
      <p:ext uri="{BB962C8B-B14F-4D97-AF65-F5344CB8AC3E}">
        <p14:creationId xmlns:p14="http://schemas.microsoft.com/office/powerpoint/2010/main" val="3516394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C23154-F3C9-478F-92B4-54A8B3A67B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8B050A-3BCB-48CB-82E6-7CAC1FF768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57120-B9D2-475F-8C03-050077FD7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504D9-F4B5-4A16-A496-898C604C9161}" type="datetime1">
              <a:rPr lang="en-US" smtClean="0"/>
              <a:t>8/9/2019</a:t>
            </a:fld>
            <a:endParaRPr lang="en-US"/>
          </a:p>
        </p:txBody>
      </p:sp>
      <p:sp>
        <p:nvSpPr>
          <p:cNvPr id="5" name="Footer Placeholder 4">
            <a:extLst>
              <a:ext uri="{FF2B5EF4-FFF2-40B4-BE49-F238E27FC236}">
                <a16:creationId xmlns:a16="http://schemas.microsoft.com/office/drawing/2014/main" id="{AEA03074-5C9F-4D50-8E57-22FE6796F0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BF911-3BB3-4E76-A7A4-C548FAC226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1FE6C4-E355-4D5D-85CF-5AC417035F5F}" type="slidenum">
              <a:rPr lang="en-US" smtClean="0"/>
              <a:t>‹#›</a:t>
            </a:fld>
            <a:endParaRPr lang="en-US"/>
          </a:p>
        </p:txBody>
      </p:sp>
    </p:spTree>
    <p:extLst>
      <p:ext uri="{BB962C8B-B14F-4D97-AF65-F5344CB8AC3E}">
        <p14:creationId xmlns:p14="http://schemas.microsoft.com/office/powerpoint/2010/main" val="3450174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50209-5299-455C-9269-EFB25A8ABE53}"/>
              </a:ext>
            </a:extLst>
          </p:cNvPr>
          <p:cNvSpPr>
            <a:spLocks noGrp="1"/>
          </p:cNvSpPr>
          <p:nvPr>
            <p:ph type="ctrTitle"/>
          </p:nvPr>
        </p:nvSpPr>
        <p:spPr/>
        <p:txBody>
          <a:bodyPr/>
          <a:lstStyle/>
          <a:p>
            <a:r>
              <a:rPr lang="en-US" dirty="0"/>
              <a:t>Analysis of Wages in Colorado </a:t>
            </a:r>
          </a:p>
        </p:txBody>
      </p:sp>
      <p:sp>
        <p:nvSpPr>
          <p:cNvPr id="3" name="Subtitle 2">
            <a:extLst>
              <a:ext uri="{FF2B5EF4-FFF2-40B4-BE49-F238E27FC236}">
                <a16:creationId xmlns:a16="http://schemas.microsoft.com/office/drawing/2014/main" id="{E31944A8-81CB-4E94-8F7F-C1305C1BCA1B}"/>
              </a:ext>
            </a:extLst>
          </p:cNvPr>
          <p:cNvSpPr>
            <a:spLocks noGrp="1"/>
          </p:cNvSpPr>
          <p:nvPr>
            <p:ph type="subTitle" idx="1"/>
          </p:nvPr>
        </p:nvSpPr>
        <p:spPr/>
        <p:txBody>
          <a:bodyPr/>
          <a:lstStyle/>
          <a:p>
            <a:r>
              <a:rPr lang="en-US" dirty="0"/>
              <a:t>Capstone Project</a:t>
            </a:r>
          </a:p>
          <a:p>
            <a:r>
              <a:rPr lang="en-US" dirty="0"/>
              <a:t>James Flanagin</a:t>
            </a:r>
          </a:p>
          <a:p>
            <a:r>
              <a:rPr lang="en-US" dirty="0"/>
              <a:t>jrflanagin@gmail.com</a:t>
            </a:r>
          </a:p>
        </p:txBody>
      </p:sp>
      <p:pic>
        <p:nvPicPr>
          <p:cNvPr id="4" name="Picture 3">
            <a:extLst>
              <a:ext uri="{FF2B5EF4-FFF2-40B4-BE49-F238E27FC236}">
                <a16:creationId xmlns:a16="http://schemas.microsoft.com/office/drawing/2014/main" id="{167F8DE6-6797-426A-A77E-DC99A7BF768C}"/>
              </a:ext>
            </a:extLst>
          </p:cNvPr>
          <p:cNvPicPr>
            <a:picLocks noChangeAspect="1"/>
          </p:cNvPicPr>
          <p:nvPr/>
        </p:nvPicPr>
        <p:blipFill>
          <a:blip r:embed="rId2"/>
          <a:stretch>
            <a:fillRect/>
          </a:stretch>
        </p:blipFill>
        <p:spPr>
          <a:xfrm>
            <a:off x="4772025" y="398586"/>
            <a:ext cx="2647950" cy="762000"/>
          </a:xfrm>
          <a:prstGeom prst="rect">
            <a:avLst/>
          </a:prstGeom>
        </p:spPr>
      </p:pic>
      <p:sp>
        <p:nvSpPr>
          <p:cNvPr id="5" name="Slide Number Placeholder 4">
            <a:extLst>
              <a:ext uri="{FF2B5EF4-FFF2-40B4-BE49-F238E27FC236}">
                <a16:creationId xmlns:a16="http://schemas.microsoft.com/office/drawing/2014/main" id="{94A02D34-C26F-4E72-B81B-206E86ABA3F5}"/>
              </a:ext>
            </a:extLst>
          </p:cNvPr>
          <p:cNvSpPr>
            <a:spLocks noGrp="1"/>
          </p:cNvSpPr>
          <p:nvPr>
            <p:ph type="sldNum" sz="quarter" idx="12"/>
          </p:nvPr>
        </p:nvSpPr>
        <p:spPr/>
        <p:txBody>
          <a:bodyPr/>
          <a:lstStyle/>
          <a:p>
            <a:fld id="{EF1FE6C4-E355-4D5D-85CF-5AC417035F5F}" type="slidenum">
              <a:rPr lang="en-US" smtClean="0"/>
              <a:t>1</a:t>
            </a:fld>
            <a:endParaRPr lang="en-US"/>
          </a:p>
        </p:txBody>
      </p:sp>
    </p:spTree>
    <p:extLst>
      <p:ext uri="{BB962C8B-B14F-4D97-AF65-F5344CB8AC3E}">
        <p14:creationId xmlns:p14="http://schemas.microsoft.com/office/powerpoint/2010/main" val="134110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2C00-21A0-4ED5-886E-AFDF414D89E5}"/>
              </a:ext>
            </a:extLst>
          </p:cNvPr>
          <p:cNvSpPr>
            <a:spLocks noGrp="1"/>
          </p:cNvSpPr>
          <p:nvPr>
            <p:ph type="title"/>
          </p:nvPr>
        </p:nvSpPr>
        <p:spPr/>
        <p:txBody>
          <a:bodyPr/>
          <a:lstStyle/>
          <a:p>
            <a:r>
              <a:rPr lang="en-US" dirty="0"/>
              <a:t>This shows that across Colorado mean wages have grow</a:t>
            </a:r>
          </a:p>
        </p:txBody>
      </p:sp>
      <p:pic>
        <p:nvPicPr>
          <p:cNvPr id="4098" name="Picture 2">
            <a:extLst>
              <a:ext uri="{FF2B5EF4-FFF2-40B4-BE49-F238E27FC236}">
                <a16:creationId xmlns:a16="http://schemas.microsoft.com/office/drawing/2014/main" id="{B650768C-7EE2-4A7E-8030-EC44DD414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886" y="2158999"/>
            <a:ext cx="383857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26F7A9D-DC7C-401A-B372-3B355A601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389" y="1349494"/>
            <a:ext cx="3627318" cy="37513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37E0FC-8B78-407F-AA68-407820B2BB17}"/>
              </a:ext>
            </a:extLst>
          </p:cNvPr>
          <p:cNvSpPr txBox="1"/>
          <p:nvPr/>
        </p:nvSpPr>
        <p:spPr>
          <a:xfrm>
            <a:off x="908928" y="4960034"/>
            <a:ext cx="4663411" cy="646331"/>
          </a:xfrm>
          <a:prstGeom prst="rect">
            <a:avLst/>
          </a:prstGeom>
          <a:noFill/>
        </p:spPr>
        <p:txBody>
          <a:bodyPr wrap="square" rtlCol="0">
            <a:spAutoFit/>
          </a:bodyPr>
          <a:lstStyle/>
          <a:p>
            <a:r>
              <a:rPr lang="en-US" dirty="0"/>
              <a:t>Mean wages from 2009 recover from the recession across the board</a:t>
            </a:r>
          </a:p>
        </p:txBody>
      </p:sp>
      <p:sp>
        <p:nvSpPr>
          <p:cNvPr id="10" name="TextBox 9">
            <a:extLst>
              <a:ext uri="{FF2B5EF4-FFF2-40B4-BE49-F238E27FC236}">
                <a16:creationId xmlns:a16="http://schemas.microsoft.com/office/drawing/2014/main" id="{D871B308-46FD-4C65-AC35-5C154145137D}"/>
              </a:ext>
            </a:extLst>
          </p:cNvPr>
          <p:cNvSpPr txBox="1"/>
          <p:nvPr/>
        </p:nvSpPr>
        <p:spPr>
          <a:xfrm>
            <a:off x="6172342" y="5100823"/>
            <a:ext cx="4663411" cy="923330"/>
          </a:xfrm>
          <a:prstGeom prst="rect">
            <a:avLst/>
          </a:prstGeom>
          <a:noFill/>
        </p:spPr>
        <p:txBody>
          <a:bodyPr wrap="square" rtlCol="0">
            <a:spAutoFit/>
          </a:bodyPr>
          <a:lstStyle/>
          <a:p>
            <a:r>
              <a:rPr lang="en-US" dirty="0"/>
              <a:t>There are a few less outliers in 2012 and 2013 but still indicates a positive trendline for the state</a:t>
            </a:r>
          </a:p>
        </p:txBody>
      </p:sp>
      <p:sp>
        <p:nvSpPr>
          <p:cNvPr id="8" name="Slide Number Placeholder 7">
            <a:extLst>
              <a:ext uri="{FF2B5EF4-FFF2-40B4-BE49-F238E27FC236}">
                <a16:creationId xmlns:a16="http://schemas.microsoft.com/office/drawing/2014/main" id="{7409DF0C-3FFB-4596-AA44-883338A45DC5}"/>
              </a:ext>
            </a:extLst>
          </p:cNvPr>
          <p:cNvSpPr>
            <a:spLocks noGrp="1"/>
          </p:cNvSpPr>
          <p:nvPr>
            <p:ph type="sldNum" sz="quarter" idx="12"/>
          </p:nvPr>
        </p:nvSpPr>
        <p:spPr/>
        <p:txBody>
          <a:bodyPr/>
          <a:lstStyle/>
          <a:p>
            <a:fld id="{EF1FE6C4-E355-4D5D-85CF-5AC417035F5F}" type="slidenum">
              <a:rPr lang="en-US" smtClean="0"/>
              <a:t>10</a:t>
            </a:fld>
            <a:endParaRPr lang="en-US"/>
          </a:p>
        </p:txBody>
      </p:sp>
    </p:spTree>
    <p:extLst>
      <p:ext uri="{BB962C8B-B14F-4D97-AF65-F5344CB8AC3E}">
        <p14:creationId xmlns:p14="http://schemas.microsoft.com/office/powerpoint/2010/main" val="1824304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0E68F-1AE4-49D7-A846-07ACC4F2322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dirty="0">
                <a:solidFill>
                  <a:srgbClr val="FFFFFF"/>
                </a:solidFill>
                <a:latin typeface="+mj-lt"/>
                <a:ea typeface="+mj-ea"/>
                <a:cs typeface="+mj-cs"/>
              </a:rPr>
              <a:t>Mean revenue by MSA shows a clear leader with Boulder-Longmont</a:t>
            </a:r>
          </a:p>
        </p:txBody>
      </p:sp>
      <p:cxnSp>
        <p:nvCxnSpPr>
          <p:cNvPr id="15"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 name="Content Placeholder 3" descr="C:\Users\jflan\AppData\Local\Microsoft\Windows\INetCache\Content.MSO\6566D182.tmp">
            <a:extLst>
              <a:ext uri="{FF2B5EF4-FFF2-40B4-BE49-F238E27FC236}">
                <a16:creationId xmlns:a16="http://schemas.microsoft.com/office/drawing/2014/main" id="{B5B2A319-E5FB-4C1F-9A1F-FD0B37A14D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153822" y="1278493"/>
            <a:ext cx="6553545" cy="4308955"/>
          </a:xfrm>
          <a:prstGeom prst="rect">
            <a:avLst/>
          </a:prstGeom>
          <a:noFill/>
        </p:spPr>
      </p:pic>
      <p:sp>
        <p:nvSpPr>
          <p:cNvPr id="5" name="Slide Number Placeholder 4">
            <a:extLst>
              <a:ext uri="{FF2B5EF4-FFF2-40B4-BE49-F238E27FC236}">
                <a16:creationId xmlns:a16="http://schemas.microsoft.com/office/drawing/2014/main" id="{FFD40FBF-FE04-45C4-83E0-142DA82CB6F8}"/>
              </a:ext>
            </a:extLst>
          </p:cNvPr>
          <p:cNvSpPr>
            <a:spLocks noGrp="1"/>
          </p:cNvSpPr>
          <p:nvPr>
            <p:ph type="sldNum" sz="quarter" idx="12"/>
          </p:nvPr>
        </p:nvSpPr>
        <p:spPr/>
        <p:txBody>
          <a:bodyPr/>
          <a:lstStyle/>
          <a:p>
            <a:fld id="{EF1FE6C4-E355-4D5D-85CF-5AC417035F5F}" type="slidenum">
              <a:rPr lang="en-US" smtClean="0"/>
              <a:t>11</a:t>
            </a:fld>
            <a:endParaRPr lang="en-US"/>
          </a:p>
        </p:txBody>
      </p:sp>
    </p:spTree>
    <p:extLst>
      <p:ext uri="{BB962C8B-B14F-4D97-AF65-F5344CB8AC3E}">
        <p14:creationId xmlns:p14="http://schemas.microsoft.com/office/powerpoint/2010/main" val="2554395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98066-27CF-4100-B732-85EA02B9DEB1}"/>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400" kern="1200">
                <a:solidFill>
                  <a:srgbClr val="FFFFFF"/>
                </a:solidFill>
                <a:latin typeface="+mj-lt"/>
                <a:ea typeface="+mj-ea"/>
                <a:cs typeface="+mj-cs"/>
              </a:rPr>
              <a:t>Despite the second highest mean wages Denver is far ahead the largest state by population</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C:\Users\jflan\AppData\Local\Microsoft\Windows\INetCache\Content.MSO\C5670087.tmp">
            <a:extLst>
              <a:ext uri="{FF2B5EF4-FFF2-40B4-BE49-F238E27FC236}">
                <a16:creationId xmlns:a16="http://schemas.microsoft.com/office/drawing/2014/main" id="{99CB3E76-77C9-4CC1-B5C5-E5395E07558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153822" y="1122847"/>
            <a:ext cx="6553545" cy="4620248"/>
          </a:xfrm>
          <a:prstGeom prst="rect">
            <a:avLst/>
          </a:prstGeom>
          <a:noFill/>
        </p:spPr>
      </p:pic>
      <p:sp>
        <p:nvSpPr>
          <p:cNvPr id="5" name="Slide Number Placeholder 4">
            <a:extLst>
              <a:ext uri="{FF2B5EF4-FFF2-40B4-BE49-F238E27FC236}">
                <a16:creationId xmlns:a16="http://schemas.microsoft.com/office/drawing/2014/main" id="{09555DF9-37AB-44AF-9CE7-E2D7635EB504}"/>
              </a:ext>
            </a:extLst>
          </p:cNvPr>
          <p:cNvSpPr>
            <a:spLocks noGrp="1"/>
          </p:cNvSpPr>
          <p:nvPr>
            <p:ph type="sldNum" sz="quarter" idx="12"/>
          </p:nvPr>
        </p:nvSpPr>
        <p:spPr/>
        <p:txBody>
          <a:bodyPr/>
          <a:lstStyle/>
          <a:p>
            <a:fld id="{EF1FE6C4-E355-4D5D-85CF-5AC417035F5F}" type="slidenum">
              <a:rPr lang="en-US" smtClean="0"/>
              <a:t>12</a:t>
            </a:fld>
            <a:endParaRPr lang="en-US"/>
          </a:p>
        </p:txBody>
      </p:sp>
    </p:spTree>
    <p:extLst>
      <p:ext uri="{BB962C8B-B14F-4D97-AF65-F5344CB8AC3E}">
        <p14:creationId xmlns:p14="http://schemas.microsoft.com/office/powerpoint/2010/main" val="21732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15EE0-1249-4699-B23A-ADEFC0D9F431}"/>
              </a:ext>
            </a:extLst>
          </p:cNvPr>
          <p:cNvSpPr>
            <a:spLocks noGrp="1"/>
          </p:cNvSpPr>
          <p:nvPr>
            <p:ph type="title"/>
          </p:nvPr>
        </p:nvSpPr>
        <p:spPr>
          <a:xfrm>
            <a:off x="5297762" y="1053711"/>
            <a:ext cx="5638994" cy="1424446"/>
          </a:xfrm>
        </p:spPr>
        <p:txBody>
          <a:bodyPr>
            <a:normAutofit/>
          </a:bodyPr>
          <a:lstStyle/>
          <a:p>
            <a:r>
              <a:rPr lang="en-US" sz="3100">
                <a:solidFill>
                  <a:srgbClr val="FFFFFF"/>
                </a:solidFill>
              </a:rPr>
              <a:t>The change in wage over time is different depending on what income bracket you are in</a:t>
            </a:r>
          </a:p>
        </p:txBody>
      </p:sp>
      <p:pic>
        <p:nvPicPr>
          <p:cNvPr id="4" name="Picture 3" descr="C:\Users\jflan\AppData\Local\Microsoft\Windows\INetCache\Content.MSO\16FDBBF7.tmp">
            <a:extLst>
              <a:ext uri="{FF2B5EF4-FFF2-40B4-BE49-F238E27FC236}">
                <a16:creationId xmlns:a16="http://schemas.microsoft.com/office/drawing/2014/main" id="{50BF8F00-BF74-4A3D-8BA8-97BCA88E0E5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39904" y="355018"/>
            <a:ext cx="4306197" cy="2961388"/>
          </a:xfrm>
          <a:prstGeom prst="rect">
            <a:avLst/>
          </a:prstGeom>
          <a:noFill/>
        </p:spPr>
      </p:pic>
      <p:cxnSp>
        <p:nvCxnSpPr>
          <p:cNvPr id="12" name="Straight Connector 11">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Picture 4" descr="C:\Users\jflan\AppData\Local\Microsoft\Windows\INetCache\Content.MSO\6D3AD8A9.tmp">
            <a:extLst>
              <a:ext uri="{FF2B5EF4-FFF2-40B4-BE49-F238E27FC236}">
                <a16:creationId xmlns:a16="http://schemas.microsoft.com/office/drawing/2014/main" id="{7C56F2EC-4FD2-4D29-B7B0-CF27B421941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39905" y="3541595"/>
            <a:ext cx="4154674" cy="2855310"/>
          </a:xfrm>
          <a:prstGeom prst="rect">
            <a:avLst/>
          </a:prstGeom>
          <a:noFill/>
        </p:spPr>
      </p:pic>
      <p:sp>
        <p:nvSpPr>
          <p:cNvPr id="3" name="Content Placeholder 2">
            <a:extLst>
              <a:ext uri="{FF2B5EF4-FFF2-40B4-BE49-F238E27FC236}">
                <a16:creationId xmlns:a16="http://schemas.microsoft.com/office/drawing/2014/main" id="{CA059BF8-3181-4AE1-8B4E-4DB8ED5AE771}"/>
              </a:ext>
            </a:extLst>
          </p:cNvPr>
          <p:cNvSpPr>
            <a:spLocks noGrp="1"/>
          </p:cNvSpPr>
          <p:nvPr>
            <p:ph idx="1"/>
          </p:nvPr>
        </p:nvSpPr>
        <p:spPr>
          <a:xfrm>
            <a:off x="5297762" y="2799889"/>
            <a:ext cx="5747187" cy="2987543"/>
          </a:xfrm>
        </p:spPr>
        <p:txBody>
          <a:bodyPr anchor="t">
            <a:normAutofit/>
          </a:bodyPr>
          <a:lstStyle/>
          <a:p>
            <a:r>
              <a:rPr lang="en-US" sz="2400" dirty="0">
                <a:solidFill>
                  <a:srgbClr val="FFFFFF"/>
                </a:solidFill>
              </a:rPr>
              <a:t>Lower earners experienced a far more difficult </a:t>
            </a:r>
            <a:r>
              <a:rPr lang="en-US" sz="2400" dirty="0" err="1">
                <a:solidFill>
                  <a:srgbClr val="FFFFFF"/>
                </a:solidFill>
              </a:rPr>
              <a:t>revoery</a:t>
            </a:r>
            <a:r>
              <a:rPr lang="en-US" sz="2400" dirty="0">
                <a:solidFill>
                  <a:srgbClr val="FFFFFF"/>
                </a:solidFill>
              </a:rPr>
              <a:t> after the recession. High wage earners seemed to </a:t>
            </a:r>
            <a:r>
              <a:rPr lang="en-US" sz="2400" dirty="0" err="1">
                <a:solidFill>
                  <a:srgbClr val="FFFFFF"/>
                </a:solidFill>
              </a:rPr>
              <a:t>revocer</a:t>
            </a:r>
            <a:r>
              <a:rPr lang="en-US" sz="2400" dirty="0">
                <a:solidFill>
                  <a:srgbClr val="FFFFFF"/>
                </a:solidFill>
              </a:rPr>
              <a:t> quickly</a:t>
            </a:r>
          </a:p>
          <a:p>
            <a:r>
              <a:rPr lang="en-US" sz="2400" dirty="0">
                <a:solidFill>
                  <a:srgbClr val="FFFFFF"/>
                </a:solidFill>
              </a:rPr>
              <a:t>In 2012 The gap between the mean 90</a:t>
            </a:r>
            <a:r>
              <a:rPr lang="en-US" sz="2400" baseline="30000" dirty="0">
                <a:solidFill>
                  <a:srgbClr val="FFFFFF"/>
                </a:solidFill>
              </a:rPr>
              <a:t>th</a:t>
            </a:r>
            <a:r>
              <a:rPr lang="en-US" sz="2400" dirty="0">
                <a:solidFill>
                  <a:srgbClr val="FFFFFF"/>
                </a:solidFill>
              </a:rPr>
              <a:t> percentile in the wealthiest MSA and the poorest MSA in Colorado was $50,00 per year or 177%</a:t>
            </a:r>
          </a:p>
        </p:txBody>
      </p:sp>
      <p:sp>
        <p:nvSpPr>
          <p:cNvPr id="6" name="Slide Number Placeholder 5">
            <a:extLst>
              <a:ext uri="{FF2B5EF4-FFF2-40B4-BE49-F238E27FC236}">
                <a16:creationId xmlns:a16="http://schemas.microsoft.com/office/drawing/2014/main" id="{4B5EB0BF-8DE1-4354-B5C5-CB0552B2110A}"/>
              </a:ext>
            </a:extLst>
          </p:cNvPr>
          <p:cNvSpPr>
            <a:spLocks noGrp="1"/>
          </p:cNvSpPr>
          <p:nvPr>
            <p:ph type="sldNum" sz="quarter" idx="12"/>
          </p:nvPr>
        </p:nvSpPr>
        <p:spPr/>
        <p:txBody>
          <a:bodyPr/>
          <a:lstStyle/>
          <a:p>
            <a:fld id="{EF1FE6C4-E355-4D5D-85CF-5AC417035F5F}" type="slidenum">
              <a:rPr lang="en-US" smtClean="0"/>
              <a:t>13</a:t>
            </a:fld>
            <a:endParaRPr lang="en-US"/>
          </a:p>
        </p:txBody>
      </p:sp>
    </p:spTree>
    <p:extLst>
      <p:ext uri="{BB962C8B-B14F-4D97-AF65-F5344CB8AC3E}">
        <p14:creationId xmlns:p14="http://schemas.microsoft.com/office/powerpoint/2010/main" val="608035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2C262-D750-4E35-96A9-3FF58D2CEA4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Experience has the strongest positive correlation with mean wage</a:t>
            </a:r>
          </a:p>
        </p:txBody>
      </p:sp>
      <p:pic>
        <p:nvPicPr>
          <p:cNvPr id="5125" name="Picture 2" descr="A screenshot of a cell phone&#10;&#10;Description automatically generated">
            <a:extLst>
              <a:ext uri="{FF2B5EF4-FFF2-40B4-BE49-F238E27FC236}">
                <a16:creationId xmlns:a16="http://schemas.microsoft.com/office/drawing/2014/main" id="{7133D2F9-B0AB-449C-980D-541179C735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1118097"/>
            <a:ext cx="7188199" cy="461841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9CE82DB-2274-4AC3-AFDC-D40EC71DF482}"/>
              </a:ext>
            </a:extLst>
          </p:cNvPr>
          <p:cNvSpPr>
            <a:spLocks noGrp="1"/>
          </p:cNvSpPr>
          <p:nvPr>
            <p:ph type="sldNum" sz="quarter" idx="12"/>
          </p:nvPr>
        </p:nvSpPr>
        <p:spPr/>
        <p:txBody>
          <a:bodyPr/>
          <a:lstStyle/>
          <a:p>
            <a:fld id="{EF1FE6C4-E355-4D5D-85CF-5AC417035F5F}" type="slidenum">
              <a:rPr lang="en-US" smtClean="0"/>
              <a:t>14</a:t>
            </a:fld>
            <a:endParaRPr lang="en-US"/>
          </a:p>
        </p:txBody>
      </p:sp>
    </p:spTree>
    <p:extLst>
      <p:ext uri="{BB962C8B-B14F-4D97-AF65-F5344CB8AC3E}">
        <p14:creationId xmlns:p14="http://schemas.microsoft.com/office/powerpoint/2010/main" val="315755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8EC59-D970-47DC-969C-DBCFE4BDAA8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3000" dirty="0">
                <a:solidFill>
                  <a:srgbClr val="FFFFFF"/>
                </a:solidFill>
              </a:rPr>
              <a:t>Contrasting the Largest and smallest MSA according to population count</a:t>
            </a:r>
          </a:p>
        </p:txBody>
      </p:sp>
      <p:pic>
        <p:nvPicPr>
          <p:cNvPr id="5" name="Picture 4" descr="C:\Users\jflan\AppData\Local\Microsoft\Windows\INetCache\Content.MSO\D667EC7B.tmp">
            <a:extLst>
              <a:ext uri="{FF2B5EF4-FFF2-40B4-BE49-F238E27FC236}">
                <a16:creationId xmlns:a16="http://schemas.microsoft.com/office/drawing/2014/main" id="{641D2AE1-B591-427F-B0C9-CAB86064FD4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109145" y="307731"/>
            <a:ext cx="3877707" cy="3997637"/>
          </a:xfrm>
          <a:prstGeom prst="rect">
            <a:avLst/>
          </a:prstGeom>
          <a:noFill/>
        </p:spPr>
      </p:pic>
      <p:pic>
        <p:nvPicPr>
          <p:cNvPr id="4" name="Picture 3" descr="C:\Users\jflan\AppData\Local\Microsoft\Windows\INetCache\Content.MSO\A90474C9.tmp">
            <a:extLst>
              <a:ext uri="{FF2B5EF4-FFF2-40B4-BE49-F238E27FC236}">
                <a16:creationId xmlns:a16="http://schemas.microsoft.com/office/drawing/2014/main" id="{EC28A96F-2433-404C-AFE9-EEF1CA264F46}"/>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050998" y="307731"/>
            <a:ext cx="4186007" cy="3997637"/>
          </a:xfrm>
          <a:prstGeom prst="rect">
            <a:avLst/>
          </a:prstGeom>
          <a:noFill/>
        </p:spPr>
      </p:pic>
      <p:cxnSp>
        <p:nvCxnSpPr>
          <p:cNvPr id="18"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AB15F2F-0596-4E44-9023-A9DD4BBDD08A}"/>
              </a:ext>
            </a:extLst>
          </p:cNvPr>
          <p:cNvSpPr txBox="1">
            <a:spLocks/>
          </p:cNvSpPr>
          <p:nvPr/>
        </p:nvSpPr>
        <p:spPr>
          <a:xfrm>
            <a:off x="751742" y="5687085"/>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solidFill>
                  <a:srgbClr val="FFFFFF"/>
                </a:solidFill>
              </a:rPr>
              <a:t>We see a similar trend but the wage for more common jobs is much lower in Pueblo</a:t>
            </a:r>
          </a:p>
        </p:txBody>
      </p:sp>
      <p:sp>
        <p:nvSpPr>
          <p:cNvPr id="6" name="Slide Number Placeholder 5">
            <a:extLst>
              <a:ext uri="{FF2B5EF4-FFF2-40B4-BE49-F238E27FC236}">
                <a16:creationId xmlns:a16="http://schemas.microsoft.com/office/drawing/2014/main" id="{199C4A7C-1587-4646-90E8-A07E4BA5987A}"/>
              </a:ext>
            </a:extLst>
          </p:cNvPr>
          <p:cNvSpPr>
            <a:spLocks noGrp="1"/>
          </p:cNvSpPr>
          <p:nvPr>
            <p:ph type="sldNum" sz="quarter" idx="12"/>
          </p:nvPr>
        </p:nvSpPr>
        <p:spPr/>
        <p:txBody>
          <a:bodyPr/>
          <a:lstStyle/>
          <a:p>
            <a:fld id="{EF1FE6C4-E355-4D5D-85CF-5AC417035F5F}" type="slidenum">
              <a:rPr lang="en-US" smtClean="0"/>
              <a:t>15</a:t>
            </a:fld>
            <a:endParaRPr lang="en-US"/>
          </a:p>
        </p:txBody>
      </p:sp>
    </p:spTree>
    <p:extLst>
      <p:ext uri="{BB962C8B-B14F-4D97-AF65-F5344CB8AC3E}">
        <p14:creationId xmlns:p14="http://schemas.microsoft.com/office/powerpoint/2010/main" val="341569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C5AF-FAEE-4BA2-AE10-1EDC569BAF57}"/>
              </a:ext>
            </a:extLst>
          </p:cNvPr>
          <p:cNvSpPr>
            <a:spLocks noGrp="1"/>
          </p:cNvSpPr>
          <p:nvPr>
            <p:ph type="title"/>
          </p:nvPr>
        </p:nvSpPr>
        <p:spPr/>
        <p:txBody>
          <a:bodyPr>
            <a:normAutofit fontScale="90000"/>
          </a:bodyPr>
          <a:lstStyle/>
          <a:p>
            <a:r>
              <a:rPr lang="en-US" dirty="0"/>
              <a:t>Different regression models were used to see if we could estimate wages given our variables</a:t>
            </a:r>
          </a:p>
        </p:txBody>
      </p:sp>
      <p:graphicFrame>
        <p:nvGraphicFramePr>
          <p:cNvPr id="4" name="Content Placeholder 3">
            <a:extLst>
              <a:ext uri="{FF2B5EF4-FFF2-40B4-BE49-F238E27FC236}">
                <a16:creationId xmlns:a16="http://schemas.microsoft.com/office/drawing/2014/main" id="{FD53D7C2-B513-4C77-B562-B37EE28E6C52}"/>
              </a:ext>
            </a:extLst>
          </p:cNvPr>
          <p:cNvGraphicFramePr>
            <a:graphicFrameLocks noGrp="1"/>
          </p:cNvGraphicFramePr>
          <p:nvPr>
            <p:ph idx="1"/>
            <p:extLst>
              <p:ext uri="{D42A27DB-BD31-4B8C-83A1-F6EECF244321}">
                <p14:modId xmlns:p14="http://schemas.microsoft.com/office/powerpoint/2010/main" val="3376087764"/>
              </p:ext>
            </p:extLst>
          </p:nvPr>
        </p:nvGraphicFramePr>
        <p:xfrm>
          <a:off x="612959" y="1813518"/>
          <a:ext cx="6243955" cy="1905000"/>
        </p:xfrm>
        <a:graphic>
          <a:graphicData uri="http://schemas.openxmlformats.org/drawingml/2006/table">
            <a:tbl>
              <a:tblPr firstRow="1" firstCol="1" bandRow="1">
                <a:tableStyleId>{5C22544A-7EE6-4342-B048-85BDC9FD1C3A}</a:tableStyleId>
              </a:tblPr>
              <a:tblGrid>
                <a:gridCol w="1092200">
                  <a:extLst>
                    <a:ext uri="{9D8B030D-6E8A-4147-A177-3AD203B41FA5}">
                      <a16:colId xmlns:a16="http://schemas.microsoft.com/office/drawing/2014/main" val="2691368537"/>
                    </a:ext>
                  </a:extLst>
                </a:gridCol>
                <a:gridCol w="5151755">
                  <a:extLst>
                    <a:ext uri="{9D8B030D-6E8A-4147-A177-3AD203B41FA5}">
                      <a16:colId xmlns:a16="http://schemas.microsoft.com/office/drawing/2014/main" val="1874230498"/>
                    </a:ext>
                  </a:extLst>
                </a:gridCol>
              </a:tblGrid>
              <a:tr h="190500">
                <a:tc>
                  <a:txBody>
                    <a:bodyPr/>
                    <a:lstStyle/>
                    <a:p>
                      <a:pPr marL="0" marR="0">
                        <a:lnSpc>
                          <a:spcPct val="107000"/>
                        </a:lnSpc>
                        <a:spcBef>
                          <a:spcPts val="0"/>
                        </a:spcBef>
                        <a:spcAft>
                          <a:spcPts val="0"/>
                        </a:spcAft>
                      </a:pPr>
                      <a:r>
                        <a:rPr lang="en-US" sz="1100">
                          <a:effectLst/>
                        </a:rPr>
                        <a:t>Column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79348564"/>
                  </a:ext>
                </a:extLst>
              </a:tr>
              <a:tr h="190500">
                <a:tc>
                  <a:txBody>
                    <a:bodyPr/>
                    <a:lstStyle/>
                    <a:p>
                      <a:pPr marL="0" marR="0">
                        <a:lnSpc>
                          <a:spcPct val="107000"/>
                        </a:lnSpc>
                        <a:spcBef>
                          <a:spcPts val="0"/>
                        </a:spcBef>
                        <a:spcAft>
                          <a:spcPts val="0"/>
                        </a:spcAft>
                      </a:pPr>
                      <a:r>
                        <a:rPr lang="en-US" sz="1100">
                          <a:effectLst/>
                        </a:rPr>
                        <a:t>mean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000" dirty="0">
                          <a:effectLst/>
                        </a:rPr>
                        <a:t>Mean wage for the occupation.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7564342"/>
                  </a:ext>
                </a:extLst>
              </a:tr>
              <a:tr h="190500">
                <a:tc>
                  <a:txBody>
                    <a:bodyPr/>
                    <a:lstStyle/>
                    <a:p>
                      <a:pPr marL="0" marR="0">
                        <a:lnSpc>
                          <a:spcPct val="107000"/>
                        </a:lnSpc>
                        <a:spcBef>
                          <a:spcPts val="0"/>
                        </a:spcBef>
                        <a:spcAft>
                          <a:spcPts val="0"/>
                        </a:spcAft>
                      </a:pPr>
                      <a:r>
                        <a:rPr lang="en-US" sz="1100">
                          <a:effectLst/>
                        </a:rPr>
                        <a:t>entrywg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000">
                          <a:effectLst/>
                        </a:rPr>
                        <a:t>Entry level wage for the occupation, mean of the first third (ALC definition).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41720053"/>
                  </a:ext>
                </a:extLst>
              </a:tr>
              <a:tr h="190500">
                <a:tc>
                  <a:txBody>
                    <a:bodyPr/>
                    <a:lstStyle/>
                    <a:p>
                      <a:pPr marL="0" marR="0">
                        <a:lnSpc>
                          <a:spcPct val="107000"/>
                        </a:lnSpc>
                        <a:spcBef>
                          <a:spcPts val="0"/>
                        </a:spcBef>
                        <a:spcAft>
                          <a:spcPts val="0"/>
                        </a:spcAft>
                      </a:pPr>
                      <a:r>
                        <a:rPr lang="en-US" sz="1100">
                          <a:effectLst/>
                        </a:rPr>
                        <a:t>experience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000">
                          <a:effectLst/>
                        </a:rPr>
                        <a:t>Experienced level wage for the occupation, mean of upper two thirds (ALC definition).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34642653"/>
                  </a:ext>
                </a:extLst>
              </a:tr>
              <a:tr h="190500">
                <a:tc>
                  <a:txBody>
                    <a:bodyPr/>
                    <a:lstStyle/>
                    <a:p>
                      <a:pPr marL="0" marR="0">
                        <a:lnSpc>
                          <a:spcPct val="107000"/>
                        </a:lnSpc>
                        <a:spcBef>
                          <a:spcPts val="0"/>
                        </a:spcBef>
                        <a:spcAft>
                          <a:spcPts val="0"/>
                        </a:spcAft>
                      </a:pPr>
                      <a:r>
                        <a:rPr lang="en-US" sz="1100">
                          <a:effectLst/>
                        </a:rPr>
                        <a:t>pct10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000">
                          <a:effectLst/>
                        </a:rPr>
                        <a:t>Wage at tenth percentile.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33729734"/>
                  </a:ext>
                </a:extLst>
              </a:tr>
              <a:tr h="190500">
                <a:tc>
                  <a:txBody>
                    <a:bodyPr/>
                    <a:lstStyle/>
                    <a:p>
                      <a:pPr marL="0" marR="0">
                        <a:lnSpc>
                          <a:spcPct val="107000"/>
                        </a:lnSpc>
                        <a:spcBef>
                          <a:spcPts val="0"/>
                        </a:spcBef>
                        <a:spcAft>
                          <a:spcPts val="0"/>
                        </a:spcAft>
                      </a:pPr>
                      <a:r>
                        <a:rPr lang="en-US" sz="1100">
                          <a:effectLst/>
                        </a:rPr>
                        <a:t>pct25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000">
                          <a:effectLst/>
                        </a:rPr>
                        <a:t>Wage at twenty-fifth percentile.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46561435"/>
                  </a:ext>
                </a:extLst>
              </a:tr>
              <a:tr h="190500">
                <a:tc>
                  <a:txBody>
                    <a:bodyPr/>
                    <a:lstStyle/>
                    <a:p>
                      <a:pPr marL="0" marR="0">
                        <a:lnSpc>
                          <a:spcPct val="107000"/>
                        </a:lnSpc>
                        <a:spcBef>
                          <a:spcPts val="0"/>
                        </a:spcBef>
                        <a:spcAft>
                          <a:spcPts val="0"/>
                        </a:spcAft>
                      </a:pPr>
                      <a:r>
                        <a:rPr lang="en-US" sz="1100">
                          <a:effectLst/>
                        </a:rPr>
                        <a:t>median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000">
                          <a:effectLst/>
                        </a:rPr>
                        <a:t>Median wage of the occupation; also the wage at fiftieth percentile.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04927141"/>
                  </a:ext>
                </a:extLst>
              </a:tr>
              <a:tr h="190500">
                <a:tc>
                  <a:txBody>
                    <a:bodyPr/>
                    <a:lstStyle/>
                    <a:p>
                      <a:pPr marL="0" marR="0">
                        <a:lnSpc>
                          <a:spcPct val="107000"/>
                        </a:lnSpc>
                        <a:spcBef>
                          <a:spcPts val="0"/>
                        </a:spcBef>
                        <a:spcAft>
                          <a:spcPts val="0"/>
                        </a:spcAft>
                      </a:pPr>
                      <a:r>
                        <a:rPr lang="en-US" sz="1100">
                          <a:effectLst/>
                        </a:rPr>
                        <a:t>pct75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000">
                          <a:effectLst/>
                        </a:rPr>
                        <a:t>Wage at seventy-fifth percentile.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37534440"/>
                  </a:ext>
                </a:extLst>
              </a:tr>
              <a:tr h="190500">
                <a:tc>
                  <a:txBody>
                    <a:bodyPr/>
                    <a:lstStyle/>
                    <a:p>
                      <a:pPr marL="0" marR="0">
                        <a:lnSpc>
                          <a:spcPct val="107000"/>
                        </a:lnSpc>
                        <a:spcBef>
                          <a:spcPts val="0"/>
                        </a:spcBef>
                        <a:spcAft>
                          <a:spcPts val="0"/>
                        </a:spcAft>
                      </a:pPr>
                      <a:r>
                        <a:rPr lang="en-US" sz="1100">
                          <a:effectLst/>
                        </a:rPr>
                        <a:t>pct90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000">
                          <a:effectLst/>
                        </a:rPr>
                        <a:t>Wage at ninetieth percentile.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58193659"/>
                  </a:ext>
                </a:extLst>
              </a:tr>
              <a:tr h="190500">
                <a:tc>
                  <a:txBody>
                    <a:bodyPr/>
                    <a:lstStyle/>
                    <a:p>
                      <a:pPr marL="0" marR="0">
                        <a:lnSpc>
                          <a:spcPct val="107000"/>
                        </a:lnSpc>
                        <a:spcBef>
                          <a:spcPts val="0"/>
                        </a:spcBef>
                        <a:spcAft>
                          <a:spcPts val="0"/>
                        </a:spcAft>
                      </a:pPr>
                      <a:r>
                        <a:rPr lang="en-US" sz="1100">
                          <a:effectLst/>
                        </a:rPr>
                        <a:t>population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000" dirty="0">
                          <a:effectLst/>
                        </a:rPr>
                        <a:t>Number representing the population total for the specified geographic area and time period.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04988422"/>
                  </a:ext>
                </a:extLst>
              </a:tr>
            </a:tbl>
          </a:graphicData>
        </a:graphic>
      </p:graphicFrame>
      <p:pic>
        <p:nvPicPr>
          <p:cNvPr id="5" name="Picture 4" descr="C:\Users\jflan\AppData\Local\Microsoft\Windows\INetCache\Content.MSO\F677BBA3.tmp">
            <a:extLst>
              <a:ext uri="{FF2B5EF4-FFF2-40B4-BE49-F238E27FC236}">
                <a16:creationId xmlns:a16="http://schemas.microsoft.com/office/drawing/2014/main" id="{B4A0B4DE-02E9-445A-87EC-F442207B23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66869" y="1504632"/>
            <a:ext cx="4486910" cy="3848735"/>
          </a:xfrm>
          <a:prstGeom prst="rect">
            <a:avLst/>
          </a:prstGeom>
          <a:noFill/>
          <a:ln>
            <a:noFill/>
          </a:ln>
        </p:spPr>
      </p:pic>
      <p:sp>
        <p:nvSpPr>
          <p:cNvPr id="6" name="Slide Number Placeholder 5">
            <a:extLst>
              <a:ext uri="{FF2B5EF4-FFF2-40B4-BE49-F238E27FC236}">
                <a16:creationId xmlns:a16="http://schemas.microsoft.com/office/drawing/2014/main" id="{1849817B-7CC7-4C49-A083-C7E7045DE92F}"/>
              </a:ext>
            </a:extLst>
          </p:cNvPr>
          <p:cNvSpPr>
            <a:spLocks noGrp="1"/>
          </p:cNvSpPr>
          <p:nvPr>
            <p:ph type="sldNum" sz="quarter" idx="12"/>
          </p:nvPr>
        </p:nvSpPr>
        <p:spPr/>
        <p:txBody>
          <a:bodyPr/>
          <a:lstStyle/>
          <a:p>
            <a:fld id="{EF1FE6C4-E355-4D5D-85CF-5AC417035F5F}" type="slidenum">
              <a:rPr lang="en-US" smtClean="0"/>
              <a:t>16</a:t>
            </a:fld>
            <a:endParaRPr lang="en-US"/>
          </a:p>
        </p:txBody>
      </p:sp>
    </p:spTree>
    <p:extLst>
      <p:ext uri="{BB962C8B-B14F-4D97-AF65-F5344CB8AC3E}">
        <p14:creationId xmlns:p14="http://schemas.microsoft.com/office/powerpoint/2010/main" val="825635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F223F-E596-4B18-8A47-A9B10D8B83C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With a predicted intercept 963.56 it looks like we had a model that had a high accuracy when predicting prices</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6EBBDA0-53F3-499F-97E5-6295C6BE0414}"/>
              </a:ext>
            </a:extLst>
          </p:cNvPr>
          <p:cNvPicPr/>
          <p:nvPr/>
        </p:nvPicPr>
        <p:blipFill>
          <a:blip r:embed="rId2"/>
          <a:stretch>
            <a:fillRect/>
          </a:stretch>
        </p:blipFill>
        <p:spPr>
          <a:xfrm>
            <a:off x="947299" y="2426818"/>
            <a:ext cx="4224453" cy="3997637"/>
          </a:xfrm>
          <a:prstGeom prst="rect">
            <a:avLst/>
          </a:prstGeom>
        </p:spPr>
      </p:pic>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C:\Users\jflan\AppData\Local\Microsoft\Windows\INetCache\Content.MSO\17510405.tmp">
            <a:extLst>
              <a:ext uri="{FF2B5EF4-FFF2-40B4-BE49-F238E27FC236}">
                <a16:creationId xmlns:a16="http://schemas.microsoft.com/office/drawing/2014/main" id="{E0EC2721-04B7-4F75-81FA-335A1E00A6DC}"/>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445073" y="2584265"/>
            <a:ext cx="5455917" cy="3682743"/>
          </a:xfrm>
          <a:prstGeom prst="rect">
            <a:avLst/>
          </a:prstGeom>
          <a:noFill/>
        </p:spPr>
      </p:pic>
      <p:sp>
        <p:nvSpPr>
          <p:cNvPr id="6" name="Slide Number Placeholder 5">
            <a:extLst>
              <a:ext uri="{FF2B5EF4-FFF2-40B4-BE49-F238E27FC236}">
                <a16:creationId xmlns:a16="http://schemas.microsoft.com/office/drawing/2014/main" id="{85565C86-718F-48F6-AAF8-49BCE59538F7}"/>
              </a:ext>
            </a:extLst>
          </p:cNvPr>
          <p:cNvSpPr>
            <a:spLocks noGrp="1"/>
          </p:cNvSpPr>
          <p:nvPr>
            <p:ph type="sldNum" sz="quarter" idx="12"/>
          </p:nvPr>
        </p:nvSpPr>
        <p:spPr/>
        <p:txBody>
          <a:bodyPr/>
          <a:lstStyle/>
          <a:p>
            <a:fld id="{EF1FE6C4-E355-4D5D-85CF-5AC417035F5F}" type="slidenum">
              <a:rPr lang="en-US" smtClean="0"/>
              <a:t>17</a:t>
            </a:fld>
            <a:endParaRPr lang="en-US"/>
          </a:p>
        </p:txBody>
      </p:sp>
    </p:spTree>
    <p:extLst>
      <p:ext uri="{BB962C8B-B14F-4D97-AF65-F5344CB8AC3E}">
        <p14:creationId xmlns:p14="http://schemas.microsoft.com/office/powerpoint/2010/main" val="1874199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141E-2F34-4619-A18E-22590FE3DE61}"/>
              </a:ext>
            </a:extLst>
          </p:cNvPr>
          <p:cNvSpPr>
            <a:spLocks noGrp="1"/>
          </p:cNvSpPr>
          <p:nvPr>
            <p:ph type="title"/>
          </p:nvPr>
        </p:nvSpPr>
        <p:spPr/>
        <p:txBody>
          <a:bodyPr/>
          <a:lstStyle/>
          <a:p>
            <a:r>
              <a:rPr lang="en-US" dirty="0"/>
              <a:t>Using OLS method we saw there might be issues with overfitting</a:t>
            </a:r>
          </a:p>
        </p:txBody>
      </p:sp>
      <p:pic>
        <p:nvPicPr>
          <p:cNvPr id="4" name="Picture 3">
            <a:extLst>
              <a:ext uri="{FF2B5EF4-FFF2-40B4-BE49-F238E27FC236}">
                <a16:creationId xmlns:a16="http://schemas.microsoft.com/office/drawing/2014/main" id="{AD443705-6986-4F8E-8BC0-9122019B8021}"/>
              </a:ext>
            </a:extLst>
          </p:cNvPr>
          <p:cNvPicPr/>
          <p:nvPr/>
        </p:nvPicPr>
        <p:blipFill>
          <a:blip r:embed="rId2"/>
          <a:stretch>
            <a:fillRect/>
          </a:stretch>
        </p:blipFill>
        <p:spPr>
          <a:xfrm>
            <a:off x="217227" y="2238233"/>
            <a:ext cx="4559489" cy="4483290"/>
          </a:xfrm>
          <a:prstGeom prst="rect">
            <a:avLst/>
          </a:prstGeom>
        </p:spPr>
      </p:pic>
      <p:sp>
        <p:nvSpPr>
          <p:cNvPr id="8" name="TextBox 7">
            <a:extLst>
              <a:ext uri="{FF2B5EF4-FFF2-40B4-BE49-F238E27FC236}">
                <a16:creationId xmlns:a16="http://schemas.microsoft.com/office/drawing/2014/main" id="{12BDC8B7-81B0-42DC-AAD7-F2523108ABAA}"/>
              </a:ext>
            </a:extLst>
          </p:cNvPr>
          <p:cNvSpPr txBox="1"/>
          <p:nvPr/>
        </p:nvSpPr>
        <p:spPr>
          <a:xfrm>
            <a:off x="6038110" y="2611303"/>
            <a:ext cx="1023037" cy="369332"/>
          </a:xfrm>
          <a:prstGeom prst="rect">
            <a:avLst/>
          </a:prstGeom>
          <a:noFill/>
        </p:spPr>
        <p:txBody>
          <a:bodyPr wrap="none" rtlCol="0">
            <a:spAutoFit/>
          </a:bodyPr>
          <a:lstStyle/>
          <a:p>
            <a:r>
              <a:rPr lang="en-US" dirty="0"/>
              <a:t>High R^2</a:t>
            </a:r>
          </a:p>
        </p:txBody>
      </p:sp>
      <p:sp>
        <p:nvSpPr>
          <p:cNvPr id="9" name="TextBox 8">
            <a:extLst>
              <a:ext uri="{FF2B5EF4-FFF2-40B4-BE49-F238E27FC236}">
                <a16:creationId xmlns:a16="http://schemas.microsoft.com/office/drawing/2014/main" id="{FE09797A-F818-420B-9560-1CD5FCB9C02C}"/>
              </a:ext>
            </a:extLst>
          </p:cNvPr>
          <p:cNvSpPr txBox="1"/>
          <p:nvPr/>
        </p:nvSpPr>
        <p:spPr>
          <a:xfrm>
            <a:off x="4554075" y="6308209"/>
            <a:ext cx="2337178" cy="369332"/>
          </a:xfrm>
          <a:prstGeom prst="rect">
            <a:avLst/>
          </a:prstGeom>
          <a:noFill/>
        </p:spPr>
        <p:txBody>
          <a:bodyPr wrap="none" rtlCol="0">
            <a:spAutoFit/>
          </a:bodyPr>
          <a:lstStyle/>
          <a:p>
            <a:r>
              <a:rPr lang="en-US" dirty="0"/>
              <a:t>Multicollinearity issues</a:t>
            </a:r>
          </a:p>
        </p:txBody>
      </p:sp>
      <p:sp>
        <p:nvSpPr>
          <p:cNvPr id="10" name="TextBox 9">
            <a:extLst>
              <a:ext uri="{FF2B5EF4-FFF2-40B4-BE49-F238E27FC236}">
                <a16:creationId xmlns:a16="http://schemas.microsoft.com/office/drawing/2014/main" id="{99E20CA8-E747-4A64-9DAD-1D61213CD3DB}"/>
              </a:ext>
            </a:extLst>
          </p:cNvPr>
          <p:cNvSpPr txBox="1"/>
          <p:nvPr/>
        </p:nvSpPr>
        <p:spPr>
          <a:xfrm>
            <a:off x="5322466" y="5161128"/>
            <a:ext cx="2454326" cy="369332"/>
          </a:xfrm>
          <a:prstGeom prst="rect">
            <a:avLst/>
          </a:prstGeom>
          <a:noFill/>
        </p:spPr>
        <p:txBody>
          <a:bodyPr wrap="none" rtlCol="0">
            <a:spAutoFit/>
          </a:bodyPr>
          <a:lstStyle/>
          <a:p>
            <a:r>
              <a:rPr lang="en-US" dirty="0"/>
              <a:t>Skew and Kurtosis levels</a:t>
            </a:r>
          </a:p>
        </p:txBody>
      </p:sp>
      <p:cxnSp>
        <p:nvCxnSpPr>
          <p:cNvPr id="12" name="Straight Arrow Connector 11">
            <a:extLst>
              <a:ext uri="{FF2B5EF4-FFF2-40B4-BE49-F238E27FC236}">
                <a16:creationId xmlns:a16="http://schemas.microsoft.com/office/drawing/2014/main" id="{F7BBF71C-7256-486F-B14B-75785014A421}"/>
              </a:ext>
            </a:extLst>
          </p:cNvPr>
          <p:cNvCxnSpPr/>
          <p:nvPr/>
        </p:nvCxnSpPr>
        <p:spPr>
          <a:xfrm flipH="1">
            <a:off x="838200" y="5308979"/>
            <a:ext cx="4225119" cy="300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6069A6-7874-4A06-872B-AF9AFF9F942F}"/>
              </a:ext>
            </a:extLst>
          </p:cNvPr>
          <p:cNvCxnSpPr>
            <a:cxnSpLocks/>
          </p:cNvCxnSpPr>
          <p:nvPr/>
        </p:nvCxnSpPr>
        <p:spPr>
          <a:xfrm flipH="1" flipV="1">
            <a:off x="3425588" y="6677541"/>
            <a:ext cx="1128487" cy="43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F73088-9D85-41F9-B3D9-E8DB169788BD}"/>
              </a:ext>
            </a:extLst>
          </p:cNvPr>
          <p:cNvCxnSpPr>
            <a:cxnSpLocks/>
            <a:stCxn id="8" idx="1"/>
          </p:cNvCxnSpPr>
          <p:nvPr/>
        </p:nvCxnSpPr>
        <p:spPr>
          <a:xfrm flipH="1">
            <a:off x="4776718" y="2795969"/>
            <a:ext cx="1261392" cy="24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41654DB3-64CC-4CAA-8251-563F1694FD8A}"/>
              </a:ext>
            </a:extLst>
          </p:cNvPr>
          <p:cNvSpPr>
            <a:spLocks noGrp="1"/>
          </p:cNvSpPr>
          <p:nvPr>
            <p:ph type="sldNum" sz="quarter" idx="12"/>
          </p:nvPr>
        </p:nvSpPr>
        <p:spPr/>
        <p:txBody>
          <a:bodyPr/>
          <a:lstStyle/>
          <a:p>
            <a:fld id="{EF1FE6C4-E355-4D5D-85CF-5AC417035F5F}" type="slidenum">
              <a:rPr lang="en-US" smtClean="0"/>
              <a:t>18</a:t>
            </a:fld>
            <a:endParaRPr lang="en-US"/>
          </a:p>
        </p:txBody>
      </p:sp>
    </p:spTree>
    <p:extLst>
      <p:ext uri="{BB962C8B-B14F-4D97-AF65-F5344CB8AC3E}">
        <p14:creationId xmlns:p14="http://schemas.microsoft.com/office/powerpoint/2010/main" val="1837549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661894B-9735-4F98-BB45-0E4679731EE0}"/>
              </a:ext>
            </a:extLst>
          </p:cNvPr>
          <p:cNvPicPr/>
          <p:nvPr/>
        </p:nvPicPr>
        <p:blipFill>
          <a:blip r:embed="rId2"/>
          <a:stretch>
            <a:fillRect/>
          </a:stretch>
        </p:blipFill>
        <p:spPr>
          <a:xfrm>
            <a:off x="-249585" y="1746250"/>
            <a:ext cx="5943600" cy="5111750"/>
          </a:xfrm>
          <a:prstGeom prst="rect">
            <a:avLst/>
          </a:prstGeom>
        </p:spPr>
      </p:pic>
      <p:sp>
        <p:nvSpPr>
          <p:cNvPr id="2" name="Title 1">
            <a:extLst>
              <a:ext uri="{FF2B5EF4-FFF2-40B4-BE49-F238E27FC236}">
                <a16:creationId xmlns:a16="http://schemas.microsoft.com/office/drawing/2014/main" id="{70B5141E-2F34-4619-A18E-22590FE3DE61}"/>
              </a:ext>
            </a:extLst>
          </p:cNvPr>
          <p:cNvSpPr>
            <a:spLocks noGrp="1"/>
          </p:cNvSpPr>
          <p:nvPr>
            <p:ph type="title"/>
          </p:nvPr>
        </p:nvSpPr>
        <p:spPr/>
        <p:txBody>
          <a:bodyPr/>
          <a:lstStyle/>
          <a:p>
            <a:r>
              <a:rPr lang="en-US" dirty="0"/>
              <a:t>We removed </a:t>
            </a:r>
          </a:p>
        </p:txBody>
      </p:sp>
      <p:sp>
        <p:nvSpPr>
          <p:cNvPr id="8" name="TextBox 7">
            <a:extLst>
              <a:ext uri="{FF2B5EF4-FFF2-40B4-BE49-F238E27FC236}">
                <a16:creationId xmlns:a16="http://schemas.microsoft.com/office/drawing/2014/main" id="{12BDC8B7-81B0-42DC-AAD7-F2523108ABAA}"/>
              </a:ext>
            </a:extLst>
          </p:cNvPr>
          <p:cNvSpPr txBox="1"/>
          <p:nvPr/>
        </p:nvSpPr>
        <p:spPr>
          <a:xfrm>
            <a:off x="7102634" y="2015076"/>
            <a:ext cx="1854739" cy="369332"/>
          </a:xfrm>
          <a:prstGeom prst="rect">
            <a:avLst/>
          </a:prstGeom>
          <a:noFill/>
        </p:spPr>
        <p:txBody>
          <a:bodyPr wrap="none" rtlCol="0">
            <a:spAutoFit/>
          </a:bodyPr>
          <a:lstStyle/>
          <a:p>
            <a:r>
              <a:rPr lang="en-US" dirty="0"/>
              <a:t>Slightly lower R^2</a:t>
            </a:r>
          </a:p>
        </p:txBody>
      </p:sp>
      <p:sp>
        <p:nvSpPr>
          <p:cNvPr id="9" name="TextBox 8">
            <a:extLst>
              <a:ext uri="{FF2B5EF4-FFF2-40B4-BE49-F238E27FC236}">
                <a16:creationId xmlns:a16="http://schemas.microsoft.com/office/drawing/2014/main" id="{FE09797A-F818-420B-9560-1CD5FCB9C02C}"/>
              </a:ext>
            </a:extLst>
          </p:cNvPr>
          <p:cNvSpPr txBox="1"/>
          <p:nvPr/>
        </p:nvSpPr>
        <p:spPr>
          <a:xfrm>
            <a:off x="5841242" y="6308209"/>
            <a:ext cx="3010311" cy="369332"/>
          </a:xfrm>
          <a:prstGeom prst="rect">
            <a:avLst/>
          </a:prstGeom>
          <a:noFill/>
        </p:spPr>
        <p:txBody>
          <a:bodyPr wrap="none" rtlCol="0">
            <a:spAutoFit/>
          </a:bodyPr>
          <a:lstStyle/>
          <a:p>
            <a:r>
              <a:rPr lang="en-US" dirty="0"/>
              <a:t>Multicollinearity issues persist</a:t>
            </a:r>
          </a:p>
        </p:txBody>
      </p:sp>
      <p:sp>
        <p:nvSpPr>
          <p:cNvPr id="10" name="TextBox 9">
            <a:extLst>
              <a:ext uri="{FF2B5EF4-FFF2-40B4-BE49-F238E27FC236}">
                <a16:creationId xmlns:a16="http://schemas.microsoft.com/office/drawing/2014/main" id="{99E20CA8-E747-4A64-9DAD-1D61213CD3DB}"/>
              </a:ext>
            </a:extLst>
          </p:cNvPr>
          <p:cNvSpPr txBox="1"/>
          <p:nvPr/>
        </p:nvSpPr>
        <p:spPr>
          <a:xfrm>
            <a:off x="5841242" y="5089772"/>
            <a:ext cx="3409908" cy="369332"/>
          </a:xfrm>
          <a:prstGeom prst="rect">
            <a:avLst/>
          </a:prstGeom>
          <a:noFill/>
        </p:spPr>
        <p:txBody>
          <a:bodyPr wrap="none" rtlCol="0">
            <a:spAutoFit/>
          </a:bodyPr>
          <a:lstStyle/>
          <a:p>
            <a:r>
              <a:rPr lang="en-US" dirty="0"/>
              <a:t>Skew and Kurtosis levels increased</a:t>
            </a:r>
          </a:p>
        </p:txBody>
      </p:sp>
      <p:cxnSp>
        <p:nvCxnSpPr>
          <p:cNvPr id="12" name="Straight Arrow Connector 11">
            <a:extLst>
              <a:ext uri="{FF2B5EF4-FFF2-40B4-BE49-F238E27FC236}">
                <a16:creationId xmlns:a16="http://schemas.microsoft.com/office/drawing/2014/main" id="{F7BBF71C-7256-486F-B14B-75785014A421}"/>
              </a:ext>
            </a:extLst>
          </p:cNvPr>
          <p:cNvCxnSpPr>
            <a:cxnSpLocks/>
          </p:cNvCxnSpPr>
          <p:nvPr/>
        </p:nvCxnSpPr>
        <p:spPr>
          <a:xfrm flipH="1">
            <a:off x="2456597" y="5180844"/>
            <a:ext cx="3384646" cy="150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6069A6-7874-4A06-872B-AF9AFF9F942F}"/>
              </a:ext>
            </a:extLst>
          </p:cNvPr>
          <p:cNvCxnSpPr>
            <a:cxnSpLocks/>
          </p:cNvCxnSpPr>
          <p:nvPr/>
        </p:nvCxnSpPr>
        <p:spPr>
          <a:xfrm flipH="1" flipV="1">
            <a:off x="4435522" y="6470883"/>
            <a:ext cx="1128487" cy="43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F73088-9D85-41F9-B3D9-E8DB169788BD}"/>
              </a:ext>
            </a:extLst>
          </p:cNvPr>
          <p:cNvCxnSpPr>
            <a:cxnSpLocks/>
            <a:stCxn id="8" idx="1"/>
          </p:cNvCxnSpPr>
          <p:nvPr/>
        </p:nvCxnSpPr>
        <p:spPr>
          <a:xfrm flipH="1">
            <a:off x="5841242" y="2199742"/>
            <a:ext cx="1261392" cy="24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25797B-F408-4F50-8AB4-C451FEA343FE}"/>
              </a:ext>
            </a:extLst>
          </p:cNvPr>
          <p:cNvSpPr>
            <a:spLocks noGrp="1"/>
          </p:cNvSpPr>
          <p:nvPr>
            <p:ph type="sldNum" sz="quarter" idx="12"/>
          </p:nvPr>
        </p:nvSpPr>
        <p:spPr/>
        <p:txBody>
          <a:bodyPr/>
          <a:lstStyle/>
          <a:p>
            <a:fld id="{EF1FE6C4-E355-4D5D-85CF-5AC417035F5F}" type="slidenum">
              <a:rPr lang="en-US" smtClean="0"/>
              <a:t>19</a:t>
            </a:fld>
            <a:endParaRPr lang="en-US"/>
          </a:p>
        </p:txBody>
      </p:sp>
    </p:spTree>
    <p:extLst>
      <p:ext uri="{BB962C8B-B14F-4D97-AF65-F5344CB8AC3E}">
        <p14:creationId xmlns:p14="http://schemas.microsoft.com/office/powerpoint/2010/main" val="3636155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A2D8-ADE1-4E98-94B3-C35AC2936B0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A0994BE3-1200-4627-AFF3-23378B45361C}"/>
              </a:ext>
            </a:extLst>
          </p:cNvPr>
          <p:cNvSpPr>
            <a:spLocks noGrp="1"/>
          </p:cNvSpPr>
          <p:nvPr>
            <p:ph idx="1"/>
          </p:nvPr>
        </p:nvSpPr>
        <p:spPr/>
        <p:txBody>
          <a:bodyPr>
            <a:normAutofit/>
          </a:bodyPr>
          <a:lstStyle/>
          <a:p>
            <a:r>
              <a:rPr lang="en-US" b="1" dirty="0"/>
              <a:t>Introduction</a:t>
            </a:r>
            <a:r>
              <a:rPr lang="en-US" dirty="0"/>
              <a:t> </a:t>
            </a:r>
          </a:p>
          <a:p>
            <a:r>
              <a:rPr lang="en-US" dirty="0"/>
              <a:t> </a:t>
            </a:r>
            <a:r>
              <a:rPr lang="en-US" b="1" dirty="0"/>
              <a:t>Data Exploration  </a:t>
            </a:r>
          </a:p>
          <a:p>
            <a:r>
              <a:rPr lang="en-US" b="1" dirty="0"/>
              <a:t>Colorado Datasets</a:t>
            </a:r>
          </a:p>
          <a:p>
            <a:r>
              <a:rPr lang="en-US" dirty="0"/>
              <a:t> </a:t>
            </a:r>
            <a:r>
              <a:rPr lang="en-US" b="1" dirty="0"/>
              <a:t>Wages over time/MSA</a:t>
            </a:r>
            <a:endParaRPr lang="en-US" dirty="0"/>
          </a:p>
          <a:p>
            <a:r>
              <a:rPr lang="en-US" b="1" dirty="0"/>
              <a:t>Data Modeling </a:t>
            </a:r>
          </a:p>
          <a:p>
            <a:pPr lvl="1"/>
            <a:r>
              <a:rPr lang="en-US" dirty="0"/>
              <a:t>Supervised Learning</a:t>
            </a:r>
          </a:p>
          <a:p>
            <a:pPr lvl="1"/>
            <a:r>
              <a:rPr lang="en-US" dirty="0"/>
              <a:t>Unsupervised Learning</a:t>
            </a:r>
          </a:p>
          <a:p>
            <a:r>
              <a:rPr lang="en-US" b="1" dirty="0"/>
              <a:t>Assumptions and Limitations </a:t>
            </a:r>
          </a:p>
          <a:p>
            <a:r>
              <a:rPr lang="en-US" b="1" dirty="0"/>
              <a:t>Recommendations</a:t>
            </a:r>
          </a:p>
        </p:txBody>
      </p:sp>
      <p:sp>
        <p:nvSpPr>
          <p:cNvPr id="4" name="Slide Number Placeholder 3">
            <a:extLst>
              <a:ext uri="{FF2B5EF4-FFF2-40B4-BE49-F238E27FC236}">
                <a16:creationId xmlns:a16="http://schemas.microsoft.com/office/drawing/2014/main" id="{04B38931-7379-43BB-BB05-2DA9F1BBB41C}"/>
              </a:ext>
            </a:extLst>
          </p:cNvPr>
          <p:cNvSpPr>
            <a:spLocks noGrp="1"/>
          </p:cNvSpPr>
          <p:nvPr>
            <p:ph type="sldNum" sz="quarter" idx="12"/>
          </p:nvPr>
        </p:nvSpPr>
        <p:spPr/>
        <p:txBody>
          <a:bodyPr/>
          <a:lstStyle/>
          <a:p>
            <a:fld id="{EF1FE6C4-E355-4D5D-85CF-5AC417035F5F}" type="slidenum">
              <a:rPr lang="en-US" smtClean="0"/>
              <a:t>2</a:t>
            </a:fld>
            <a:endParaRPr lang="en-US"/>
          </a:p>
        </p:txBody>
      </p:sp>
    </p:spTree>
    <p:extLst>
      <p:ext uri="{BB962C8B-B14F-4D97-AF65-F5344CB8AC3E}">
        <p14:creationId xmlns:p14="http://schemas.microsoft.com/office/powerpoint/2010/main" val="1471463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AB55-34CD-4DC0-A196-C6405ADAC70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A25B1C2-1C61-4973-9412-1CB842F8DD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3BA8BF4-F45C-4C42-A198-67849DD764F9}"/>
              </a:ext>
            </a:extLst>
          </p:cNvPr>
          <p:cNvSpPr>
            <a:spLocks noGrp="1"/>
          </p:cNvSpPr>
          <p:nvPr>
            <p:ph type="sldNum" sz="quarter" idx="12"/>
          </p:nvPr>
        </p:nvSpPr>
        <p:spPr/>
        <p:txBody>
          <a:bodyPr/>
          <a:lstStyle/>
          <a:p>
            <a:fld id="{EF1FE6C4-E355-4D5D-85CF-5AC417035F5F}" type="slidenum">
              <a:rPr lang="en-US" smtClean="0"/>
              <a:t>20</a:t>
            </a:fld>
            <a:endParaRPr lang="en-US"/>
          </a:p>
        </p:txBody>
      </p:sp>
    </p:spTree>
    <p:extLst>
      <p:ext uri="{BB962C8B-B14F-4D97-AF65-F5344CB8AC3E}">
        <p14:creationId xmlns:p14="http://schemas.microsoft.com/office/powerpoint/2010/main" val="1330061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7A5-CE17-426C-BD73-CE4930506B43}"/>
              </a:ext>
            </a:extLst>
          </p:cNvPr>
          <p:cNvSpPr>
            <a:spLocks noGrp="1"/>
          </p:cNvSpPr>
          <p:nvPr>
            <p:ph type="ctrTitle"/>
          </p:nvPr>
        </p:nvSpPr>
        <p:spPr/>
        <p:txBody>
          <a:bodyPr/>
          <a:lstStyle/>
          <a:p>
            <a:r>
              <a:rPr lang="en-US" dirty="0"/>
              <a:t>Unsupervised Learning</a:t>
            </a:r>
          </a:p>
        </p:txBody>
      </p:sp>
      <p:sp>
        <p:nvSpPr>
          <p:cNvPr id="3" name="Subtitle 2">
            <a:extLst>
              <a:ext uri="{FF2B5EF4-FFF2-40B4-BE49-F238E27FC236}">
                <a16:creationId xmlns:a16="http://schemas.microsoft.com/office/drawing/2014/main" id="{706F3CC6-ED3C-4193-A060-D137A1720FC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85530E8-2866-43A2-B8D7-DEA4FBE85C11}"/>
              </a:ext>
            </a:extLst>
          </p:cNvPr>
          <p:cNvSpPr>
            <a:spLocks noGrp="1"/>
          </p:cNvSpPr>
          <p:nvPr>
            <p:ph type="sldNum" sz="quarter" idx="12"/>
          </p:nvPr>
        </p:nvSpPr>
        <p:spPr/>
        <p:txBody>
          <a:bodyPr/>
          <a:lstStyle/>
          <a:p>
            <a:fld id="{EF1FE6C4-E355-4D5D-85CF-5AC417035F5F}" type="slidenum">
              <a:rPr lang="en-US" smtClean="0"/>
              <a:t>21</a:t>
            </a:fld>
            <a:endParaRPr lang="en-US"/>
          </a:p>
        </p:txBody>
      </p:sp>
    </p:spTree>
    <p:extLst>
      <p:ext uri="{BB962C8B-B14F-4D97-AF65-F5344CB8AC3E}">
        <p14:creationId xmlns:p14="http://schemas.microsoft.com/office/powerpoint/2010/main" val="2493193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1733-A5D3-49E7-BB8B-A5E060747CD0}"/>
              </a:ext>
            </a:extLst>
          </p:cNvPr>
          <p:cNvSpPr>
            <a:spLocks noGrp="1"/>
          </p:cNvSpPr>
          <p:nvPr>
            <p:ph type="title"/>
          </p:nvPr>
        </p:nvSpPr>
        <p:spPr/>
        <p:txBody>
          <a:bodyPr/>
          <a:lstStyle/>
          <a:p>
            <a:r>
              <a:rPr lang="en-US" dirty="0"/>
              <a:t>Logistic regression was used to train and test data, but we still have some issues:</a:t>
            </a:r>
          </a:p>
        </p:txBody>
      </p:sp>
      <p:sp>
        <p:nvSpPr>
          <p:cNvPr id="3" name="Content Placeholder 2">
            <a:extLst>
              <a:ext uri="{FF2B5EF4-FFF2-40B4-BE49-F238E27FC236}">
                <a16:creationId xmlns:a16="http://schemas.microsoft.com/office/drawing/2014/main" id="{D2D84EFB-5FA9-4CD9-BC3D-75729611C5AB}"/>
              </a:ext>
            </a:extLst>
          </p:cNvPr>
          <p:cNvSpPr>
            <a:spLocks noGrp="1"/>
          </p:cNvSpPr>
          <p:nvPr>
            <p:ph idx="1"/>
          </p:nvPr>
        </p:nvSpPr>
        <p:spPr/>
        <p:txBody>
          <a:bodyPr/>
          <a:lstStyle/>
          <a:p>
            <a:r>
              <a:rPr lang="en-US" dirty="0"/>
              <a:t>With experience included we see an r^2 of .48. With experience removed the r^2 increases to .66 indicating that the generalizability of the model with experience added is lower. The overfitting was slightly improved, but we are able to conclude that more variables should be considered when attempting to predict mean wage. Further exploration of factors like population density, housing prices, crime rates, average employee age and other standard of living metrics should be performed to improve this model.  </a:t>
            </a:r>
          </a:p>
          <a:p>
            <a:endParaRPr lang="en-US" dirty="0"/>
          </a:p>
        </p:txBody>
      </p:sp>
      <p:sp>
        <p:nvSpPr>
          <p:cNvPr id="4" name="Slide Number Placeholder 3">
            <a:extLst>
              <a:ext uri="{FF2B5EF4-FFF2-40B4-BE49-F238E27FC236}">
                <a16:creationId xmlns:a16="http://schemas.microsoft.com/office/drawing/2014/main" id="{29F6AACE-895F-44A8-9239-5A5FFB2558E4}"/>
              </a:ext>
            </a:extLst>
          </p:cNvPr>
          <p:cNvSpPr>
            <a:spLocks noGrp="1"/>
          </p:cNvSpPr>
          <p:nvPr>
            <p:ph type="sldNum" sz="quarter" idx="12"/>
          </p:nvPr>
        </p:nvSpPr>
        <p:spPr/>
        <p:txBody>
          <a:bodyPr/>
          <a:lstStyle/>
          <a:p>
            <a:fld id="{EF1FE6C4-E355-4D5D-85CF-5AC417035F5F}" type="slidenum">
              <a:rPr lang="en-US" smtClean="0"/>
              <a:t>22</a:t>
            </a:fld>
            <a:endParaRPr lang="en-US"/>
          </a:p>
        </p:txBody>
      </p:sp>
    </p:spTree>
    <p:extLst>
      <p:ext uri="{BB962C8B-B14F-4D97-AF65-F5344CB8AC3E}">
        <p14:creationId xmlns:p14="http://schemas.microsoft.com/office/powerpoint/2010/main" val="2961379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8469-1C9D-45E9-ACA6-F073E29ADAF6}"/>
              </a:ext>
            </a:extLst>
          </p:cNvPr>
          <p:cNvSpPr>
            <a:spLocks noGrp="1"/>
          </p:cNvSpPr>
          <p:nvPr>
            <p:ph type="title"/>
          </p:nvPr>
        </p:nvSpPr>
        <p:spPr>
          <a:xfrm>
            <a:off x="833120" y="1122363"/>
            <a:ext cx="3200400" cy="2387600"/>
          </a:xfrm>
        </p:spPr>
        <p:txBody>
          <a:bodyPr vert="horz" lIns="91440" tIns="45720" rIns="91440" bIns="45720" rtlCol="0" anchor="b">
            <a:normAutofit fontScale="90000"/>
          </a:bodyPr>
          <a:lstStyle/>
          <a:p>
            <a:r>
              <a:rPr lang="en-US" sz="4100" kern="1200" dirty="0">
                <a:solidFill>
                  <a:schemeClr val="tx1"/>
                </a:solidFill>
                <a:latin typeface="+mj-lt"/>
                <a:ea typeface="+mj-ea"/>
                <a:cs typeface="+mj-cs"/>
              </a:rPr>
              <a:t>K-means and PCA was used to find clusters 3 was decided upon</a:t>
            </a:r>
          </a:p>
        </p:txBody>
      </p:sp>
      <p:pic>
        <p:nvPicPr>
          <p:cNvPr id="7180" name="Picture 12">
            <a:extLst>
              <a:ext uri="{FF2B5EF4-FFF2-40B4-BE49-F238E27FC236}">
                <a16:creationId xmlns:a16="http://schemas.microsoft.com/office/drawing/2014/main" id="{8247C89B-4635-4AEF-B12D-0538533BA2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2926" y="43332"/>
            <a:ext cx="2578435" cy="232703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98BB4A87-6F70-4EF0-93AE-2813E1DC08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14295" y="2376566"/>
            <a:ext cx="2537131" cy="228976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9855333-EB2E-4AE0-8F48-2ED20D2BD15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12761" y="372291"/>
            <a:ext cx="3729609" cy="263869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3CE5C77C-92DF-4AEE-A142-DAD45E27528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2926" y="4597661"/>
            <a:ext cx="2471890" cy="2230881"/>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0B6D02AD-F2D2-4473-8BE0-03E12F3EC0F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085181" y="3847013"/>
            <a:ext cx="3584769" cy="250933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FD97F1D-9DF9-4913-9180-3BC065B1F4AC}"/>
              </a:ext>
            </a:extLst>
          </p:cNvPr>
          <p:cNvSpPr>
            <a:spLocks noGrp="1"/>
          </p:cNvSpPr>
          <p:nvPr>
            <p:ph type="sldNum" sz="quarter" idx="12"/>
          </p:nvPr>
        </p:nvSpPr>
        <p:spPr/>
        <p:txBody>
          <a:bodyPr/>
          <a:lstStyle/>
          <a:p>
            <a:fld id="{EF1FE6C4-E355-4D5D-85CF-5AC417035F5F}" type="slidenum">
              <a:rPr lang="en-US" smtClean="0"/>
              <a:t>23</a:t>
            </a:fld>
            <a:endParaRPr lang="en-US"/>
          </a:p>
        </p:txBody>
      </p:sp>
      <p:sp>
        <p:nvSpPr>
          <p:cNvPr id="6" name="TextBox 5">
            <a:extLst>
              <a:ext uri="{FF2B5EF4-FFF2-40B4-BE49-F238E27FC236}">
                <a16:creationId xmlns:a16="http://schemas.microsoft.com/office/drawing/2014/main" id="{86D1E64A-A0C0-47B7-A66F-075D2C2263CC}"/>
              </a:ext>
            </a:extLst>
          </p:cNvPr>
          <p:cNvSpPr txBox="1"/>
          <p:nvPr/>
        </p:nvSpPr>
        <p:spPr>
          <a:xfrm>
            <a:off x="6733230" y="1765712"/>
            <a:ext cx="315334" cy="369332"/>
          </a:xfrm>
          <a:prstGeom prst="rect">
            <a:avLst/>
          </a:prstGeom>
          <a:noFill/>
        </p:spPr>
        <p:txBody>
          <a:bodyPr wrap="square" rtlCol="0">
            <a:spAutoFit/>
          </a:bodyPr>
          <a:lstStyle/>
          <a:p>
            <a:r>
              <a:rPr lang="en-US" dirty="0">
                <a:highlight>
                  <a:srgbClr val="FFFF00"/>
                </a:highlight>
              </a:rPr>
              <a:t>1</a:t>
            </a:r>
          </a:p>
        </p:txBody>
      </p:sp>
      <p:sp>
        <p:nvSpPr>
          <p:cNvPr id="17" name="TextBox 16">
            <a:extLst>
              <a:ext uri="{FF2B5EF4-FFF2-40B4-BE49-F238E27FC236}">
                <a16:creationId xmlns:a16="http://schemas.microsoft.com/office/drawing/2014/main" id="{692EE6EB-F68D-4DF8-8B8F-0A6A78CE9506}"/>
              </a:ext>
            </a:extLst>
          </p:cNvPr>
          <p:cNvSpPr txBox="1"/>
          <p:nvPr/>
        </p:nvSpPr>
        <p:spPr>
          <a:xfrm>
            <a:off x="5934476" y="3902536"/>
            <a:ext cx="315334" cy="369332"/>
          </a:xfrm>
          <a:prstGeom prst="rect">
            <a:avLst/>
          </a:prstGeom>
          <a:noFill/>
        </p:spPr>
        <p:txBody>
          <a:bodyPr wrap="square" rtlCol="0">
            <a:spAutoFit/>
          </a:bodyPr>
          <a:lstStyle/>
          <a:p>
            <a:r>
              <a:rPr lang="en-US" dirty="0">
                <a:highlight>
                  <a:srgbClr val="FFFF00"/>
                </a:highlight>
              </a:rPr>
              <a:t>1</a:t>
            </a:r>
          </a:p>
        </p:txBody>
      </p:sp>
      <p:sp>
        <p:nvSpPr>
          <p:cNvPr id="18" name="TextBox 17">
            <a:extLst>
              <a:ext uri="{FF2B5EF4-FFF2-40B4-BE49-F238E27FC236}">
                <a16:creationId xmlns:a16="http://schemas.microsoft.com/office/drawing/2014/main" id="{81B152BB-7969-463B-8CBA-DB4164C6948D}"/>
              </a:ext>
            </a:extLst>
          </p:cNvPr>
          <p:cNvSpPr txBox="1"/>
          <p:nvPr/>
        </p:nvSpPr>
        <p:spPr>
          <a:xfrm>
            <a:off x="5131558" y="5412437"/>
            <a:ext cx="315334" cy="369332"/>
          </a:xfrm>
          <a:prstGeom prst="rect">
            <a:avLst/>
          </a:prstGeom>
          <a:noFill/>
        </p:spPr>
        <p:txBody>
          <a:bodyPr wrap="square" rtlCol="0">
            <a:spAutoFit/>
          </a:bodyPr>
          <a:lstStyle/>
          <a:p>
            <a:r>
              <a:rPr lang="en-US" dirty="0">
                <a:highlight>
                  <a:srgbClr val="FFFF00"/>
                </a:highlight>
              </a:rPr>
              <a:t>1</a:t>
            </a:r>
          </a:p>
        </p:txBody>
      </p:sp>
      <p:sp>
        <p:nvSpPr>
          <p:cNvPr id="19" name="TextBox 18">
            <a:extLst>
              <a:ext uri="{FF2B5EF4-FFF2-40B4-BE49-F238E27FC236}">
                <a16:creationId xmlns:a16="http://schemas.microsoft.com/office/drawing/2014/main" id="{8FCC25B6-E8BF-4033-B189-E93121641853}"/>
              </a:ext>
            </a:extLst>
          </p:cNvPr>
          <p:cNvSpPr txBox="1"/>
          <p:nvPr/>
        </p:nvSpPr>
        <p:spPr>
          <a:xfrm>
            <a:off x="6391567" y="1289838"/>
            <a:ext cx="315334" cy="369332"/>
          </a:xfrm>
          <a:prstGeom prst="rect">
            <a:avLst/>
          </a:prstGeom>
          <a:noFill/>
        </p:spPr>
        <p:txBody>
          <a:bodyPr wrap="square" rtlCol="0">
            <a:spAutoFit/>
          </a:bodyPr>
          <a:lstStyle/>
          <a:p>
            <a:r>
              <a:rPr lang="en-US" dirty="0">
                <a:highlight>
                  <a:srgbClr val="FFFF00"/>
                </a:highlight>
              </a:rPr>
              <a:t>5</a:t>
            </a:r>
          </a:p>
        </p:txBody>
      </p:sp>
      <p:sp>
        <p:nvSpPr>
          <p:cNvPr id="21" name="TextBox 20">
            <a:extLst>
              <a:ext uri="{FF2B5EF4-FFF2-40B4-BE49-F238E27FC236}">
                <a16:creationId xmlns:a16="http://schemas.microsoft.com/office/drawing/2014/main" id="{CC1521A0-5D6C-4FF1-99C1-4F2A61D89E7D}"/>
              </a:ext>
            </a:extLst>
          </p:cNvPr>
          <p:cNvSpPr txBox="1"/>
          <p:nvPr/>
        </p:nvSpPr>
        <p:spPr>
          <a:xfrm>
            <a:off x="5131558" y="2993668"/>
            <a:ext cx="315334" cy="369332"/>
          </a:xfrm>
          <a:prstGeom prst="rect">
            <a:avLst/>
          </a:prstGeom>
          <a:noFill/>
        </p:spPr>
        <p:txBody>
          <a:bodyPr wrap="square" rtlCol="0">
            <a:spAutoFit/>
          </a:bodyPr>
          <a:lstStyle/>
          <a:p>
            <a:r>
              <a:rPr lang="en-US" dirty="0">
                <a:highlight>
                  <a:srgbClr val="FFFF00"/>
                </a:highlight>
              </a:rPr>
              <a:t>2</a:t>
            </a:r>
          </a:p>
        </p:txBody>
      </p:sp>
      <p:sp>
        <p:nvSpPr>
          <p:cNvPr id="22" name="TextBox 21">
            <a:extLst>
              <a:ext uri="{FF2B5EF4-FFF2-40B4-BE49-F238E27FC236}">
                <a16:creationId xmlns:a16="http://schemas.microsoft.com/office/drawing/2014/main" id="{4A355984-6A5B-4206-92D1-F98E1792695E}"/>
              </a:ext>
            </a:extLst>
          </p:cNvPr>
          <p:cNvSpPr txBox="1"/>
          <p:nvPr/>
        </p:nvSpPr>
        <p:spPr>
          <a:xfrm>
            <a:off x="5776809" y="1219967"/>
            <a:ext cx="315334" cy="369332"/>
          </a:xfrm>
          <a:prstGeom prst="rect">
            <a:avLst/>
          </a:prstGeom>
          <a:noFill/>
        </p:spPr>
        <p:txBody>
          <a:bodyPr wrap="square" rtlCol="0">
            <a:spAutoFit/>
          </a:bodyPr>
          <a:lstStyle/>
          <a:p>
            <a:r>
              <a:rPr lang="en-US" dirty="0">
                <a:highlight>
                  <a:srgbClr val="FFFF00"/>
                </a:highlight>
              </a:rPr>
              <a:t>2</a:t>
            </a:r>
          </a:p>
        </p:txBody>
      </p:sp>
      <p:sp>
        <p:nvSpPr>
          <p:cNvPr id="23" name="TextBox 22">
            <a:extLst>
              <a:ext uri="{FF2B5EF4-FFF2-40B4-BE49-F238E27FC236}">
                <a16:creationId xmlns:a16="http://schemas.microsoft.com/office/drawing/2014/main" id="{A5AEC739-5AB1-4022-834B-E67B2E278978}"/>
              </a:ext>
            </a:extLst>
          </p:cNvPr>
          <p:cNvSpPr txBox="1"/>
          <p:nvPr/>
        </p:nvSpPr>
        <p:spPr>
          <a:xfrm>
            <a:off x="5776809" y="5908967"/>
            <a:ext cx="315334" cy="369332"/>
          </a:xfrm>
          <a:prstGeom prst="rect">
            <a:avLst/>
          </a:prstGeom>
          <a:noFill/>
        </p:spPr>
        <p:txBody>
          <a:bodyPr wrap="square" rtlCol="0">
            <a:spAutoFit/>
          </a:bodyPr>
          <a:lstStyle/>
          <a:p>
            <a:r>
              <a:rPr lang="en-US" dirty="0">
                <a:highlight>
                  <a:srgbClr val="FFFF00"/>
                </a:highlight>
              </a:rPr>
              <a:t>3</a:t>
            </a:r>
          </a:p>
        </p:txBody>
      </p:sp>
      <p:sp>
        <p:nvSpPr>
          <p:cNvPr id="24" name="TextBox 23">
            <a:extLst>
              <a:ext uri="{FF2B5EF4-FFF2-40B4-BE49-F238E27FC236}">
                <a16:creationId xmlns:a16="http://schemas.microsoft.com/office/drawing/2014/main" id="{A86576FE-5373-414F-9CF6-1A908DAFE77F}"/>
              </a:ext>
            </a:extLst>
          </p:cNvPr>
          <p:cNvSpPr txBox="1"/>
          <p:nvPr/>
        </p:nvSpPr>
        <p:spPr>
          <a:xfrm>
            <a:off x="5446892" y="803772"/>
            <a:ext cx="315334" cy="369332"/>
          </a:xfrm>
          <a:prstGeom prst="rect">
            <a:avLst/>
          </a:prstGeom>
          <a:noFill/>
        </p:spPr>
        <p:txBody>
          <a:bodyPr wrap="square" rtlCol="0">
            <a:spAutoFit/>
          </a:bodyPr>
          <a:lstStyle/>
          <a:p>
            <a:r>
              <a:rPr lang="en-US" dirty="0">
                <a:highlight>
                  <a:srgbClr val="FFFF00"/>
                </a:highlight>
              </a:rPr>
              <a:t>3</a:t>
            </a:r>
          </a:p>
        </p:txBody>
      </p:sp>
      <p:sp>
        <p:nvSpPr>
          <p:cNvPr id="25" name="TextBox 24">
            <a:extLst>
              <a:ext uri="{FF2B5EF4-FFF2-40B4-BE49-F238E27FC236}">
                <a16:creationId xmlns:a16="http://schemas.microsoft.com/office/drawing/2014/main" id="{5057D09F-EFB5-47DC-8402-8EC9C2740F0A}"/>
              </a:ext>
            </a:extLst>
          </p:cNvPr>
          <p:cNvSpPr txBox="1"/>
          <p:nvPr/>
        </p:nvSpPr>
        <p:spPr>
          <a:xfrm>
            <a:off x="5544492" y="3713879"/>
            <a:ext cx="315334" cy="369332"/>
          </a:xfrm>
          <a:prstGeom prst="rect">
            <a:avLst/>
          </a:prstGeom>
          <a:noFill/>
        </p:spPr>
        <p:txBody>
          <a:bodyPr wrap="square" rtlCol="0">
            <a:spAutoFit/>
          </a:bodyPr>
          <a:lstStyle/>
          <a:p>
            <a:r>
              <a:rPr lang="en-US" dirty="0">
                <a:highlight>
                  <a:srgbClr val="FFFF00"/>
                </a:highlight>
              </a:rPr>
              <a:t>3</a:t>
            </a:r>
          </a:p>
        </p:txBody>
      </p:sp>
      <p:sp>
        <p:nvSpPr>
          <p:cNvPr id="26" name="TextBox 25">
            <a:extLst>
              <a:ext uri="{FF2B5EF4-FFF2-40B4-BE49-F238E27FC236}">
                <a16:creationId xmlns:a16="http://schemas.microsoft.com/office/drawing/2014/main" id="{86F35386-E922-403F-83B2-F541D35AABBD}"/>
              </a:ext>
            </a:extLst>
          </p:cNvPr>
          <p:cNvSpPr txBox="1"/>
          <p:nvPr/>
        </p:nvSpPr>
        <p:spPr>
          <a:xfrm>
            <a:off x="6417896" y="3898545"/>
            <a:ext cx="315334" cy="369332"/>
          </a:xfrm>
          <a:prstGeom prst="rect">
            <a:avLst/>
          </a:prstGeom>
          <a:noFill/>
        </p:spPr>
        <p:txBody>
          <a:bodyPr wrap="square" rtlCol="0">
            <a:spAutoFit/>
          </a:bodyPr>
          <a:lstStyle/>
          <a:p>
            <a:r>
              <a:rPr lang="en-US" dirty="0">
                <a:highlight>
                  <a:srgbClr val="FFFF00"/>
                </a:highlight>
              </a:rPr>
              <a:t>4</a:t>
            </a:r>
          </a:p>
        </p:txBody>
      </p:sp>
      <p:sp>
        <p:nvSpPr>
          <p:cNvPr id="27" name="TextBox 26">
            <a:extLst>
              <a:ext uri="{FF2B5EF4-FFF2-40B4-BE49-F238E27FC236}">
                <a16:creationId xmlns:a16="http://schemas.microsoft.com/office/drawing/2014/main" id="{89B96C5B-D12E-4644-A106-661C7DD3ABA7}"/>
              </a:ext>
            </a:extLst>
          </p:cNvPr>
          <p:cNvSpPr txBox="1"/>
          <p:nvPr/>
        </p:nvSpPr>
        <p:spPr>
          <a:xfrm>
            <a:off x="6049905" y="1562047"/>
            <a:ext cx="315334" cy="369332"/>
          </a:xfrm>
          <a:prstGeom prst="rect">
            <a:avLst/>
          </a:prstGeom>
          <a:noFill/>
        </p:spPr>
        <p:txBody>
          <a:bodyPr wrap="square" rtlCol="0">
            <a:spAutoFit/>
          </a:bodyPr>
          <a:lstStyle/>
          <a:p>
            <a:r>
              <a:rPr lang="en-US" dirty="0">
                <a:highlight>
                  <a:srgbClr val="FFFF00"/>
                </a:highlight>
              </a:rPr>
              <a:t>4</a:t>
            </a:r>
          </a:p>
        </p:txBody>
      </p:sp>
      <p:sp>
        <p:nvSpPr>
          <p:cNvPr id="28" name="TextBox 27">
            <a:extLst>
              <a:ext uri="{FF2B5EF4-FFF2-40B4-BE49-F238E27FC236}">
                <a16:creationId xmlns:a16="http://schemas.microsoft.com/office/drawing/2014/main" id="{C6A8292C-5912-400A-98A4-C448D1E44B5B}"/>
              </a:ext>
            </a:extLst>
          </p:cNvPr>
          <p:cNvSpPr txBox="1"/>
          <p:nvPr/>
        </p:nvSpPr>
        <p:spPr>
          <a:xfrm>
            <a:off x="6485643" y="6324084"/>
            <a:ext cx="315334" cy="369332"/>
          </a:xfrm>
          <a:prstGeom prst="rect">
            <a:avLst/>
          </a:prstGeom>
          <a:noFill/>
        </p:spPr>
        <p:txBody>
          <a:bodyPr wrap="square" rtlCol="0">
            <a:spAutoFit/>
          </a:bodyPr>
          <a:lstStyle/>
          <a:p>
            <a:r>
              <a:rPr lang="en-US" dirty="0">
                <a:highlight>
                  <a:srgbClr val="FFFF00"/>
                </a:highlight>
              </a:rPr>
              <a:t>2</a:t>
            </a:r>
          </a:p>
        </p:txBody>
      </p:sp>
      <p:sp>
        <p:nvSpPr>
          <p:cNvPr id="29" name="TextBox 28">
            <a:extLst>
              <a:ext uri="{FF2B5EF4-FFF2-40B4-BE49-F238E27FC236}">
                <a16:creationId xmlns:a16="http://schemas.microsoft.com/office/drawing/2014/main" id="{EF382824-6CBA-49E0-9B0C-6C83B9F8E90D}"/>
              </a:ext>
            </a:extLst>
          </p:cNvPr>
          <p:cNvSpPr txBox="1"/>
          <p:nvPr/>
        </p:nvSpPr>
        <p:spPr>
          <a:xfrm>
            <a:off x="8366420" y="2838246"/>
            <a:ext cx="2661385" cy="369332"/>
          </a:xfrm>
          <a:prstGeom prst="rect">
            <a:avLst/>
          </a:prstGeom>
          <a:noFill/>
        </p:spPr>
        <p:txBody>
          <a:bodyPr wrap="square" rtlCol="0">
            <a:spAutoFit/>
          </a:bodyPr>
          <a:lstStyle/>
          <a:p>
            <a:r>
              <a:rPr lang="en-US" dirty="0">
                <a:highlight>
                  <a:srgbClr val="FFFF00"/>
                </a:highlight>
              </a:rPr>
              <a:t>Elbow indicated at 3</a:t>
            </a:r>
          </a:p>
        </p:txBody>
      </p:sp>
    </p:spTree>
    <p:extLst>
      <p:ext uri="{BB962C8B-B14F-4D97-AF65-F5344CB8AC3E}">
        <p14:creationId xmlns:p14="http://schemas.microsoft.com/office/powerpoint/2010/main" val="1897571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02" name="Picture 10">
            <a:extLst>
              <a:ext uri="{FF2B5EF4-FFF2-40B4-BE49-F238E27FC236}">
                <a16:creationId xmlns:a16="http://schemas.microsoft.com/office/drawing/2014/main" id="{7E49F16A-CAB2-4854-9C68-ED7D051934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501" y="334508"/>
            <a:ext cx="3005717" cy="1547944"/>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01FA7248-7EE3-42EF-953C-88626503FA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9501" y="2639045"/>
            <a:ext cx="3085309" cy="158893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05244B86-1ACE-48DF-8099-DDC026A237F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4006" y="4930536"/>
            <a:ext cx="3073135" cy="1582664"/>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5BCE5C-FCAF-4021-8D89-590E9D8FDDAA}"/>
              </a:ext>
            </a:extLst>
          </p:cNvPr>
          <p:cNvSpPr>
            <a:spLocks noGrp="1"/>
          </p:cNvSpPr>
          <p:nvPr>
            <p:ph type="title"/>
          </p:nvPr>
        </p:nvSpPr>
        <p:spPr>
          <a:xfrm>
            <a:off x="8282152" y="1010485"/>
            <a:ext cx="2840391" cy="3353959"/>
          </a:xfrm>
        </p:spPr>
        <p:txBody>
          <a:bodyPr vert="horz" lIns="91440" tIns="45720" rIns="91440" bIns="45720" rtlCol="0" anchor="b">
            <a:normAutofit fontScale="90000"/>
          </a:bodyPr>
          <a:lstStyle/>
          <a:p>
            <a:r>
              <a:rPr lang="en-US" sz="3400" kern="1200" dirty="0">
                <a:solidFill>
                  <a:srgbClr val="FFFFFF"/>
                </a:solidFill>
                <a:latin typeface="+mj-lt"/>
                <a:ea typeface="+mj-ea"/>
                <a:cs typeface="+mj-cs"/>
              </a:rPr>
              <a:t>With 3 clusters word clouds were used to see if there was commonalities. Adjusted slightly for weight</a:t>
            </a:r>
          </a:p>
        </p:txBody>
      </p:sp>
      <p:cxnSp>
        <p:nvCxnSpPr>
          <p:cNvPr id="85" name="Straight Connector 84">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802DA6F-327B-41EC-A6DF-ED93C4546AC8}"/>
              </a:ext>
            </a:extLst>
          </p:cNvPr>
          <p:cNvSpPr>
            <a:spLocks noGrp="1"/>
          </p:cNvSpPr>
          <p:nvPr>
            <p:ph type="sldNum" sz="quarter" idx="12"/>
          </p:nvPr>
        </p:nvSpPr>
        <p:spPr>
          <a:xfrm>
            <a:off x="10839450" y="6080760"/>
            <a:ext cx="699637" cy="306928"/>
          </a:xfrm>
        </p:spPr>
        <p:txBody>
          <a:bodyPr vert="horz" lIns="91440" tIns="45720" rIns="91440" bIns="45720" rtlCol="0" anchor="ctr">
            <a:normAutofit/>
          </a:bodyPr>
          <a:lstStyle/>
          <a:p>
            <a:pPr>
              <a:spcAft>
                <a:spcPts val="600"/>
              </a:spcAft>
            </a:pPr>
            <a:fld id="{EF1FE6C4-E355-4D5D-85CF-5AC417035F5F}" type="slidenum">
              <a:rPr lang="en-US">
                <a:solidFill>
                  <a:srgbClr val="FFFFFF">
                    <a:alpha val="80000"/>
                  </a:srgbClr>
                </a:solidFill>
              </a:rPr>
              <a:pPr>
                <a:spcAft>
                  <a:spcPts val="600"/>
                </a:spcAft>
              </a:pPr>
              <a:t>24</a:t>
            </a:fld>
            <a:endParaRPr lang="en-US">
              <a:solidFill>
                <a:srgbClr val="FFFFFF">
                  <a:alpha val="80000"/>
                </a:srgbClr>
              </a:solidFill>
            </a:endParaRPr>
          </a:p>
        </p:txBody>
      </p:sp>
      <p:sp>
        <p:nvSpPr>
          <p:cNvPr id="5" name="TextBox 4">
            <a:extLst>
              <a:ext uri="{FF2B5EF4-FFF2-40B4-BE49-F238E27FC236}">
                <a16:creationId xmlns:a16="http://schemas.microsoft.com/office/drawing/2014/main" id="{53BBA9AD-1AE2-4065-BB0F-1776B7BF5640}"/>
              </a:ext>
            </a:extLst>
          </p:cNvPr>
          <p:cNvSpPr txBox="1"/>
          <p:nvPr/>
        </p:nvSpPr>
        <p:spPr>
          <a:xfrm>
            <a:off x="228092" y="1241950"/>
            <a:ext cx="291957"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1F45C18B-D71C-46A2-8F78-26D15113D016}"/>
              </a:ext>
            </a:extLst>
          </p:cNvPr>
          <p:cNvSpPr txBox="1"/>
          <p:nvPr/>
        </p:nvSpPr>
        <p:spPr>
          <a:xfrm>
            <a:off x="82113" y="3220909"/>
            <a:ext cx="291957"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6A6CE62C-98D5-41C5-8B74-B402133D471C}"/>
              </a:ext>
            </a:extLst>
          </p:cNvPr>
          <p:cNvSpPr txBox="1"/>
          <p:nvPr/>
        </p:nvSpPr>
        <p:spPr>
          <a:xfrm>
            <a:off x="108497" y="5616050"/>
            <a:ext cx="291957"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F1A04B28-19F3-4338-9D23-67BD01500D4B}"/>
              </a:ext>
            </a:extLst>
          </p:cNvPr>
          <p:cNvSpPr txBox="1"/>
          <p:nvPr/>
        </p:nvSpPr>
        <p:spPr>
          <a:xfrm>
            <a:off x="1005895" y="-16401"/>
            <a:ext cx="2221570" cy="369332"/>
          </a:xfrm>
          <a:prstGeom prst="rect">
            <a:avLst/>
          </a:prstGeom>
          <a:noFill/>
        </p:spPr>
        <p:txBody>
          <a:bodyPr wrap="none" rtlCol="0">
            <a:spAutoFit/>
          </a:bodyPr>
          <a:lstStyle/>
          <a:p>
            <a:r>
              <a:rPr lang="en-US" dirty="0"/>
              <a:t>Code title Occupation</a:t>
            </a:r>
          </a:p>
        </p:txBody>
      </p:sp>
      <p:sp>
        <p:nvSpPr>
          <p:cNvPr id="24" name="TextBox 23">
            <a:extLst>
              <a:ext uri="{FF2B5EF4-FFF2-40B4-BE49-F238E27FC236}">
                <a16:creationId xmlns:a16="http://schemas.microsoft.com/office/drawing/2014/main" id="{B64A2259-ACE5-4E15-AFC9-83843E5DC247}"/>
              </a:ext>
            </a:extLst>
          </p:cNvPr>
          <p:cNvSpPr txBox="1"/>
          <p:nvPr/>
        </p:nvSpPr>
        <p:spPr>
          <a:xfrm>
            <a:off x="5362639" y="-54614"/>
            <a:ext cx="1834285" cy="369332"/>
          </a:xfrm>
          <a:prstGeom prst="rect">
            <a:avLst/>
          </a:prstGeom>
          <a:noFill/>
        </p:spPr>
        <p:txBody>
          <a:bodyPr wrap="none" rtlCol="0">
            <a:spAutoFit/>
          </a:bodyPr>
          <a:lstStyle/>
          <a:p>
            <a:r>
              <a:rPr lang="en-US" dirty="0"/>
              <a:t>Area name (MSA)</a:t>
            </a:r>
          </a:p>
        </p:txBody>
      </p:sp>
      <p:pic>
        <p:nvPicPr>
          <p:cNvPr id="25" name="Picture 6">
            <a:extLst>
              <a:ext uri="{FF2B5EF4-FFF2-40B4-BE49-F238E27FC236}">
                <a16:creationId xmlns:a16="http://schemas.microsoft.com/office/drawing/2014/main" id="{4F355FC6-DC72-42F5-9085-1EF596EE4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069" y="401870"/>
            <a:ext cx="3136703" cy="16148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97EBDDC2-95EC-4952-8F40-A197AEA58C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877" y="2519659"/>
            <a:ext cx="3436560" cy="17692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9C9B9E5-8763-44DA-80C8-D47A32F15274}"/>
              </a:ext>
            </a:extLst>
          </p:cNvPr>
          <p:cNvPicPr>
            <a:picLocks noChangeAspect="1"/>
          </p:cNvPicPr>
          <p:nvPr/>
        </p:nvPicPr>
        <p:blipFill>
          <a:blip r:embed="rId7"/>
          <a:stretch>
            <a:fillRect/>
          </a:stretch>
        </p:blipFill>
        <p:spPr>
          <a:xfrm>
            <a:off x="4369221" y="4930536"/>
            <a:ext cx="3119568" cy="1606049"/>
          </a:xfrm>
          <a:prstGeom prst="rect">
            <a:avLst/>
          </a:prstGeom>
        </p:spPr>
      </p:pic>
    </p:spTree>
    <p:extLst>
      <p:ext uri="{BB962C8B-B14F-4D97-AF65-F5344CB8AC3E}">
        <p14:creationId xmlns:p14="http://schemas.microsoft.com/office/powerpoint/2010/main" val="1943220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02" name="Picture 10">
            <a:extLst>
              <a:ext uri="{FF2B5EF4-FFF2-40B4-BE49-F238E27FC236}">
                <a16:creationId xmlns:a16="http://schemas.microsoft.com/office/drawing/2014/main" id="{7E49F16A-CAB2-4854-9C68-ED7D051934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501" y="334508"/>
            <a:ext cx="3005717" cy="1547944"/>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01FA7248-7EE3-42EF-953C-88626503FA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9501" y="2639045"/>
            <a:ext cx="3085309" cy="158893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05244B86-1ACE-48DF-8099-DDC026A237F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4006" y="4930536"/>
            <a:ext cx="3073135" cy="1582664"/>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5BCE5C-FCAF-4021-8D89-590E9D8FDDAA}"/>
              </a:ext>
            </a:extLst>
          </p:cNvPr>
          <p:cNvSpPr>
            <a:spLocks noGrp="1"/>
          </p:cNvSpPr>
          <p:nvPr>
            <p:ph type="title"/>
          </p:nvPr>
        </p:nvSpPr>
        <p:spPr>
          <a:xfrm>
            <a:off x="8263821" y="74363"/>
            <a:ext cx="3438675" cy="1536920"/>
          </a:xfrm>
        </p:spPr>
        <p:txBody>
          <a:bodyPr vert="horz" lIns="91440" tIns="45720" rIns="91440" bIns="45720" rtlCol="0" anchor="b">
            <a:normAutofit/>
          </a:bodyPr>
          <a:lstStyle/>
          <a:p>
            <a:r>
              <a:rPr lang="en-US" sz="3400" kern="1200" dirty="0">
                <a:solidFill>
                  <a:srgbClr val="FFFFFF"/>
                </a:solidFill>
                <a:latin typeface="+mj-lt"/>
                <a:ea typeface="+mj-ea"/>
                <a:cs typeface="+mj-cs"/>
              </a:rPr>
              <a:t>Cluster 1 is more specialty based and urban</a:t>
            </a:r>
          </a:p>
        </p:txBody>
      </p:sp>
      <p:cxnSp>
        <p:nvCxnSpPr>
          <p:cNvPr id="85" name="Straight Connector 84">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802DA6F-327B-41EC-A6DF-ED93C4546AC8}"/>
              </a:ext>
            </a:extLst>
          </p:cNvPr>
          <p:cNvSpPr>
            <a:spLocks noGrp="1"/>
          </p:cNvSpPr>
          <p:nvPr>
            <p:ph type="sldNum" sz="quarter" idx="12"/>
          </p:nvPr>
        </p:nvSpPr>
        <p:spPr>
          <a:xfrm>
            <a:off x="10839450" y="6080760"/>
            <a:ext cx="699637" cy="306928"/>
          </a:xfrm>
        </p:spPr>
        <p:txBody>
          <a:bodyPr vert="horz" lIns="91440" tIns="45720" rIns="91440" bIns="45720" rtlCol="0" anchor="ctr">
            <a:normAutofit/>
          </a:bodyPr>
          <a:lstStyle/>
          <a:p>
            <a:pPr>
              <a:spcAft>
                <a:spcPts val="600"/>
              </a:spcAft>
            </a:pPr>
            <a:fld id="{EF1FE6C4-E355-4D5D-85CF-5AC417035F5F}" type="slidenum">
              <a:rPr lang="en-US">
                <a:solidFill>
                  <a:srgbClr val="FFFFFF">
                    <a:alpha val="80000"/>
                  </a:srgbClr>
                </a:solidFill>
              </a:rPr>
              <a:pPr>
                <a:spcAft>
                  <a:spcPts val="600"/>
                </a:spcAft>
              </a:pPr>
              <a:t>25</a:t>
            </a:fld>
            <a:endParaRPr lang="en-US">
              <a:solidFill>
                <a:srgbClr val="FFFFFF">
                  <a:alpha val="80000"/>
                </a:srgbClr>
              </a:solidFill>
            </a:endParaRPr>
          </a:p>
        </p:txBody>
      </p:sp>
      <p:sp>
        <p:nvSpPr>
          <p:cNvPr id="5" name="TextBox 4">
            <a:extLst>
              <a:ext uri="{FF2B5EF4-FFF2-40B4-BE49-F238E27FC236}">
                <a16:creationId xmlns:a16="http://schemas.microsoft.com/office/drawing/2014/main" id="{53BBA9AD-1AE2-4065-BB0F-1776B7BF5640}"/>
              </a:ext>
            </a:extLst>
          </p:cNvPr>
          <p:cNvSpPr txBox="1"/>
          <p:nvPr/>
        </p:nvSpPr>
        <p:spPr>
          <a:xfrm>
            <a:off x="228092" y="1241950"/>
            <a:ext cx="291957"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1F45C18B-D71C-46A2-8F78-26D15113D016}"/>
              </a:ext>
            </a:extLst>
          </p:cNvPr>
          <p:cNvSpPr txBox="1"/>
          <p:nvPr/>
        </p:nvSpPr>
        <p:spPr>
          <a:xfrm>
            <a:off x="82113" y="3220909"/>
            <a:ext cx="291957"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6A6CE62C-98D5-41C5-8B74-B402133D471C}"/>
              </a:ext>
            </a:extLst>
          </p:cNvPr>
          <p:cNvSpPr txBox="1"/>
          <p:nvPr/>
        </p:nvSpPr>
        <p:spPr>
          <a:xfrm>
            <a:off x="108497" y="5616050"/>
            <a:ext cx="291957"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F1A04B28-19F3-4338-9D23-67BD01500D4B}"/>
              </a:ext>
            </a:extLst>
          </p:cNvPr>
          <p:cNvSpPr txBox="1"/>
          <p:nvPr/>
        </p:nvSpPr>
        <p:spPr>
          <a:xfrm>
            <a:off x="1005895" y="-16401"/>
            <a:ext cx="2221570" cy="369332"/>
          </a:xfrm>
          <a:prstGeom prst="rect">
            <a:avLst/>
          </a:prstGeom>
          <a:noFill/>
        </p:spPr>
        <p:txBody>
          <a:bodyPr wrap="none" rtlCol="0">
            <a:spAutoFit/>
          </a:bodyPr>
          <a:lstStyle/>
          <a:p>
            <a:r>
              <a:rPr lang="en-US" dirty="0"/>
              <a:t>Code title Occupation</a:t>
            </a:r>
          </a:p>
        </p:txBody>
      </p:sp>
      <p:sp>
        <p:nvSpPr>
          <p:cNvPr id="22" name="TextBox 21">
            <a:extLst>
              <a:ext uri="{FF2B5EF4-FFF2-40B4-BE49-F238E27FC236}">
                <a16:creationId xmlns:a16="http://schemas.microsoft.com/office/drawing/2014/main" id="{15419BDE-EA83-4F70-8315-5BAB182E470D}"/>
              </a:ext>
            </a:extLst>
          </p:cNvPr>
          <p:cNvSpPr txBox="1"/>
          <p:nvPr/>
        </p:nvSpPr>
        <p:spPr>
          <a:xfrm>
            <a:off x="5362639" y="-54614"/>
            <a:ext cx="1834285" cy="369332"/>
          </a:xfrm>
          <a:prstGeom prst="rect">
            <a:avLst/>
          </a:prstGeom>
          <a:noFill/>
        </p:spPr>
        <p:txBody>
          <a:bodyPr wrap="none" rtlCol="0">
            <a:spAutoFit/>
          </a:bodyPr>
          <a:lstStyle/>
          <a:p>
            <a:r>
              <a:rPr lang="en-US" dirty="0"/>
              <a:t>Area name (MSA)</a:t>
            </a:r>
          </a:p>
        </p:txBody>
      </p:sp>
      <p:pic>
        <p:nvPicPr>
          <p:cNvPr id="9222" name="Picture 6">
            <a:extLst>
              <a:ext uri="{FF2B5EF4-FFF2-40B4-BE49-F238E27FC236}">
                <a16:creationId xmlns:a16="http://schemas.microsoft.com/office/drawing/2014/main" id="{CEF7028E-70A2-4352-A9C3-1B666D776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069" y="401870"/>
            <a:ext cx="3136703" cy="161487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CA333E67-0BB6-4437-A6A6-3BF3E3EB2C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877" y="2519659"/>
            <a:ext cx="3436560" cy="17692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F720DF-1ECA-487D-938B-6368AF8E8ECF}"/>
              </a:ext>
            </a:extLst>
          </p:cNvPr>
          <p:cNvPicPr>
            <a:picLocks noChangeAspect="1"/>
          </p:cNvPicPr>
          <p:nvPr/>
        </p:nvPicPr>
        <p:blipFill>
          <a:blip r:embed="rId7"/>
          <a:stretch>
            <a:fillRect/>
          </a:stretch>
        </p:blipFill>
        <p:spPr>
          <a:xfrm>
            <a:off x="4369221" y="4930536"/>
            <a:ext cx="3119568" cy="1606049"/>
          </a:xfrm>
          <a:prstGeom prst="rect">
            <a:avLst/>
          </a:prstGeom>
        </p:spPr>
      </p:pic>
      <p:sp>
        <p:nvSpPr>
          <p:cNvPr id="26" name="Title 1">
            <a:extLst>
              <a:ext uri="{FF2B5EF4-FFF2-40B4-BE49-F238E27FC236}">
                <a16:creationId xmlns:a16="http://schemas.microsoft.com/office/drawing/2014/main" id="{F57B223D-3FEE-44B3-A025-97D5E370DEC1}"/>
              </a:ext>
            </a:extLst>
          </p:cNvPr>
          <p:cNvSpPr txBox="1">
            <a:spLocks/>
          </p:cNvSpPr>
          <p:nvPr/>
        </p:nvSpPr>
        <p:spPr>
          <a:xfrm>
            <a:off x="8340636" y="2451228"/>
            <a:ext cx="3438675" cy="153692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solidFill>
                  <a:srgbClr val="FFFFFF"/>
                </a:solidFill>
              </a:rPr>
              <a:t>Cluster 2 is technical, trade based, and managerial</a:t>
            </a:r>
          </a:p>
        </p:txBody>
      </p:sp>
      <p:sp>
        <p:nvSpPr>
          <p:cNvPr id="27" name="Title 1">
            <a:extLst>
              <a:ext uri="{FF2B5EF4-FFF2-40B4-BE49-F238E27FC236}">
                <a16:creationId xmlns:a16="http://schemas.microsoft.com/office/drawing/2014/main" id="{FAA6C309-A33C-40FA-884F-438449E8666D}"/>
              </a:ext>
            </a:extLst>
          </p:cNvPr>
          <p:cNvSpPr txBox="1">
            <a:spLocks/>
          </p:cNvSpPr>
          <p:nvPr/>
        </p:nvSpPr>
        <p:spPr>
          <a:xfrm>
            <a:off x="8128638" y="5032256"/>
            <a:ext cx="3438675" cy="153692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solidFill>
                  <a:srgbClr val="FFFFFF"/>
                </a:solidFill>
              </a:rPr>
              <a:t>Cluster 3 seems more working class and small town based</a:t>
            </a:r>
          </a:p>
        </p:txBody>
      </p:sp>
    </p:spTree>
    <p:extLst>
      <p:ext uri="{BB962C8B-B14F-4D97-AF65-F5344CB8AC3E}">
        <p14:creationId xmlns:p14="http://schemas.microsoft.com/office/powerpoint/2010/main" val="183788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27E3-6FD4-4A43-A089-6CD88F9C7CEB}"/>
              </a:ext>
            </a:extLst>
          </p:cNvPr>
          <p:cNvSpPr>
            <a:spLocks noGrp="1"/>
          </p:cNvSpPr>
          <p:nvPr>
            <p:ph type="title"/>
          </p:nvPr>
        </p:nvSpPr>
        <p:spPr/>
        <p:txBody>
          <a:bodyPr/>
          <a:lstStyle/>
          <a:p>
            <a:r>
              <a:rPr lang="en-US" b="1" dirty="0"/>
              <a:t>Assumptions and Limitations</a:t>
            </a:r>
            <a:br>
              <a:rPr lang="en-US" dirty="0"/>
            </a:br>
            <a:endParaRPr lang="en-US" dirty="0"/>
          </a:p>
        </p:txBody>
      </p:sp>
      <p:sp>
        <p:nvSpPr>
          <p:cNvPr id="3" name="Content Placeholder 2">
            <a:extLst>
              <a:ext uri="{FF2B5EF4-FFF2-40B4-BE49-F238E27FC236}">
                <a16:creationId xmlns:a16="http://schemas.microsoft.com/office/drawing/2014/main" id="{F9AE4BB2-E9CC-40DB-9252-73596D318110}"/>
              </a:ext>
            </a:extLst>
          </p:cNvPr>
          <p:cNvSpPr>
            <a:spLocks noGrp="1"/>
          </p:cNvSpPr>
          <p:nvPr>
            <p:ph idx="1"/>
          </p:nvPr>
        </p:nvSpPr>
        <p:spPr/>
        <p:txBody>
          <a:bodyPr>
            <a:normAutofit fontScale="92500" lnSpcReduction="10000"/>
          </a:bodyPr>
          <a:lstStyle/>
          <a:p>
            <a:pPr lvl="0"/>
            <a:r>
              <a:rPr lang="en-US" dirty="0"/>
              <a:t>The Colorado Datasets had some missing information by year so it will be weighted heavily against jobs that have 2009-2015 filled out completely. </a:t>
            </a:r>
          </a:p>
          <a:p>
            <a:pPr lvl="0"/>
            <a:r>
              <a:rPr lang="en-US" dirty="0"/>
              <a:t>The data had very few variables to analyze in a meaningful manner for regression. They were either too un-correlated or too strongly correlated to the point where it caused overfitting. </a:t>
            </a:r>
          </a:p>
          <a:p>
            <a:pPr lvl="0"/>
            <a:r>
              <a:rPr lang="en-US" dirty="0"/>
              <a:t>Boulder being the highest PHD per capita location in the US could have a significant skewing factor on the data for wages. It is likely that other low population cities such as that would be weighted towards a high wage. This may be an outlier across the US</a:t>
            </a:r>
          </a:p>
          <a:p>
            <a:pPr lvl="0"/>
            <a:r>
              <a:rPr lang="en-US" dirty="0"/>
              <a:t>Certain areas of Colorado have significant oil subsidies. Compared to a lot of the rural US there is a decent job market in less populated areas</a:t>
            </a:r>
          </a:p>
          <a:p>
            <a:endParaRPr lang="en-US" dirty="0"/>
          </a:p>
        </p:txBody>
      </p:sp>
      <p:sp>
        <p:nvSpPr>
          <p:cNvPr id="4" name="Slide Number Placeholder 3">
            <a:extLst>
              <a:ext uri="{FF2B5EF4-FFF2-40B4-BE49-F238E27FC236}">
                <a16:creationId xmlns:a16="http://schemas.microsoft.com/office/drawing/2014/main" id="{5A5A9F5D-42E4-4858-9D35-5BD99E7ED776}"/>
              </a:ext>
            </a:extLst>
          </p:cNvPr>
          <p:cNvSpPr>
            <a:spLocks noGrp="1"/>
          </p:cNvSpPr>
          <p:nvPr>
            <p:ph type="sldNum" sz="quarter" idx="12"/>
          </p:nvPr>
        </p:nvSpPr>
        <p:spPr/>
        <p:txBody>
          <a:bodyPr/>
          <a:lstStyle/>
          <a:p>
            <a:fld id="{EF1FE6C4-E355-4D5D-85CF-5AC417035F5F}" type="slidenum">
              <a:rPr lang="en-US" smtClean="0"/>
              <a:t>26</a:t>
            </a:fld>
            <a:endParaRPr lang="en-US"/>
          </a:p>
        </p:txBody>
      </p:sp>
    </p:spTree>
    <p:extLst>
      <p:ext uri="{BB962C8B-B14F-4D97-AF65-F5344CB8AC3E}">
        <p14:creationId xmlns:p14="http://schemas.microsoft.com/office/powerpoint/2010/main" val="2061839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4410D-BEC1-47A9-AFEE-A68972EFC528}"/>
              </a:ext>
            </a:extLst>
          </p:cNvPr>
          <p:cNvSpPr>
            <a:spLocks noGrp="1"/>
          </p:cNvSpPr>
          <p:nvPr>
            <p:ph type="title"/>
          </p:nvPr>
        </p:nvSpPr>
        <p:spPr/>
        <p:txBody>
          <a:bodyPr/>
          <a:lstStyle/>
          <a:p>
            <a:r>
              <a:rPr lang="en-US" b="1" dirty="0"/>
              <a:t>Recommendations and Future work</a:t>
            </a:r>
            <a:br>
              <a:rPr lang="en-US" dirty="0"/>
            </a:br>
            <a:endParaRPr lang="en-US" dirty="0"/>
          </a:p>
        </p:txBody>
      </p:sp>
      <p:sp>
        <p:nvSpPr>
          <p:cNvPr id="3" name="Content Placeholder 2">
            <a:extLst>
              <a:ext uri="{FF2B5EF4-FFF2-40B4-BE49-F238E27FC236}">
                <a16:creationId xmlns:a16="http://schemas.microsoft.com/office/drawing/2014/main" id="{35C94C90-F9D2-45F3-8726-C0A1FD381B59}"/>
              </a:ext>
            </a:extLst>
          </p:cNvPr>
          <p:cNvSpPr>
            <a:spLocks noGrp="1"/>
          </p:cNvSpPr>
          <p:nvPr>
            <p:ph idx="1"/>
          </p:nvPr>
        </p:nvSpPr>
        <p:spPr/>
        <p:txBody>
          <a:bodyPr>
            <a:normAutofit fontScale="85000" lnSpcReduction="10000"/>
          </a:bodyPr>
          <a:lstStyle/>
          <a:p>
            <a:pPr lvl="0"/>
            <a:r>
              <a:rPr lang="en-US" dirty="0"/>
              <a:t>Some analysis on standard of living would be a much more reasonable way to analyze the data, as that may have features that can be generalized across the US</a:t>
            </a:r>
          </a:p>
          <a:p>
            <a:pPr lvl="0"/>
            <a:r>
              <a:rPr lang="en-US" dirty="0"/>
              <a:t>Closer analysis on neighborhoods in Denver could tell a more interesting story. Aurora has lowest educated rates in Colorado, and is ranked quite low in the US, but was grouped in with Denver. An analysis and comparison of Aurora on it’s own, being an urban and lower income location would be interesting in contrast to Boulder</a:t>
            </a:r>
          </a:p>
          <a:p>
            <a:pPr lvl="0"/>
            <a:r>
              <a:rPr lang="en-US" dirty="0"/>
              <a:t>There are a bunch of counties that were not included in the overall employment data. Some of the most rural parts of Colorado are left out of analysis. Additionally, Pitkin County includes Aspen which is one of the wealthiest areas in the country, which was also not included in the Colorado websites data</a:t>
            </a:r>
          </a:p>
          <a:p>
            <a:pPr lvl="0"/>
            <a:r>
              <a:rPr lang="en-US" dirty="0"/>
              <a:t>Usable industry codes would have also grouped the data more naturally. Fewer industries would have been more easy to manage than 850 unique occupations</a:t>
            </a:r>
          </a:p>
          <a:p>
            <a:endParaRPr lang="en-US" dirty="0"/>
          </a:p>
        </p:txBody>
      </p:sp>
      <p:sp>
        <p:nvSpPr>
          <p:cNvPr id="4" name="Slide Number Placeholder 3">
            <a:extLst>
              <a:ext uri="{FF2B5EF4-FFF2-40B4-BE49-F238E27FC236}">
                <a16:creationId xmlns:a16="http://schemas.microsoft.com/office/drawing/2014/main" id="{D1EB728F-16E5-42AE-B09A-4A2BB5B9312E}"/>
              </a:ext>
            </a:extLst>
          </p:cNvPr>
          <p:cNvSpPr>
            <a:spLocks noGrp="1"/>
          </p:cNvSpPr>
          <p:nvPr>
            <p:ph type="sldNum" sz="quarter" idx="12"/>
          </p:nvPr>
        </p:nvSpPr>
        <p:spPr/>
        <p:txBody>
          <a:bodyPr/>
          <a:lstStyle/>
          <a:p>
            <a:fld id="{EF1FE6C4-E355-4D5D-85CF-5AC417035F5F}" type="slidenum">
              <a:rPr lang="en-US" smtClean="0"/>
              <a:t>27</a:t>
            </a:fld>
            <a:endParaRPr lang="en-US"/>
          </a:p>
        </p:txBody>
      </p:sp>
    </p:spTree>
    <p:extLst>
      <p:ext uri="{BB962C8B-B14F-4D97-AF65-F5344CB8AC3E}">
        <p14:creationId xmlns:p14="http://schemas.microsoft.com/office/powerpoint/2010/main" val="1674249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3C02-21CB-46F5-95BC-8ACA4EE6009E}"/>
              </a:ext>
            </a:extLst>
          </p:cNvPr>
          <p:cNvSpPr>
            <a:spLocks noGrp="1"/>
          </p:cNvSpPr>
          <p:nvPr>
            <p:ph type="title"/>
          </p:nvPr>
        </p:nvSpPr>
        <p:spPr/>
        <p:txBody>
          <a:bodyPr/>
          <a:lstStyle/>
          <a:p>
            <a:r>
              <a:rPr lang="en-US" b="1" dirty="0"/>
              <a:t>Conclusions</a:t>
            </a:r>
            <a:br>
              <a:rPr lang="en-US" dirty="0"/>
            </a:br>
            <a:endParaRPr lang="en-US" dirty="0"/>
          </a:p>
        </p:txBody>
      </p:sp>
      <p:sp>
        <p:nvSpPr>
          <p:cNvPr id="3" name="Content Placeholder 2">
            <a:extLst>
              <a:ext uri="{FF2B5EF4-FFF2-40B4-BE49-F238E27FC236}">
                <a16:creationId xmlns:a16="http://schemas.microsoft.com/office/drawing/2014/main" id="{D3E54E8E-B934-4073-B899-FF122852FC20}"/>
              </a:ext>
            </a:extLst>
          </p:cNvPr>
          <p:cNvSpPr>
            <a:spLocks noGrp="1"/>
          </p:cNvSpPr>
          <p:nvPr>
            <p:ph idx="1"/>
          </p:nvPr>
        </p:nvSpPr>
        <p:spPr/>
        <p:txBody>
          <a:bodyPr>
            <a:normAutofit fontScale="85000" lnSpcReduction="20000"/>
          </a:bodyPr>
          <a:lstStyle/>
          <a:p>
            <a:pPr lvl="0"/>
            <a:r>
              <a:rPr lang="en-US" dirty="0"/>
              <a:t>Given the data and variables that I was provided, it is insufficient to build a model of expected wages, simply on population, employee count, and experience alone. More</a:t>
            </a:r>
            <a:r>
              <a:rPr lang="en-US" b="1" dirty="0"/>
              <a:t> </a:t>
            </a:r>
            <a:r>
              <a:rPr lang="en-US" dirty="0"/>
              <a:t>research needs to be done on education levels of an area and other standard of living metrics</a:t>
            </a:r>
          </a:p>
          <a:p>
            <a:pPr lvl="0"/>
            <a:r>
              <a:rPr lang="en-US" dirty="0"/>
              <a:t>Despite the limitations we can conclude that Boulder, and Denver perform quite well and increased significantly in wage growth over the last few years as an average</a:t>
            </a:r>
          </a:p>
          <a:p>
            <a:pPr lvl="0"/>
            <a:r>
              <a:rPr lang="en-US" dirty="0"/>
              <a:t>Bottom 10</a:t>
            </a:r>
            <a:r>
              <a:rPr lang="en-US" baseline="30000" dirty="0"/>
              <a:t>th</a:t>
            </a:r>
            <a:r>
              <a:rPr lang="en-US" dirty="0"/>
              <a:t> percentile see a significant lag in wage growth in comparison to the top 90</a:t>
            </a:r>
            <a:r>
              <a:rPr lang="en-US" baseline="30000" dirty="0"/>
              <a:t>th</a:t>
            </a:r>
            <a:r>
              <a:rPr lang="en-US" dirty="0"/>
              <a:t> and even the mean. They seemed to struggle the worst from the recession even in a part of the country that has strong industries and available jobs. </a:t>
            </a:r>
          </a:p>
          <a:p>
            <a:pPr lvl="0"/>
            <a:r>
              <a:rPr lang="en-US" dirty="0"/>
              <a:t>Experience is an extremely strong indicator of wage, more information needs to be addressed to see how true that is across all industries. In most cases being very experienced at one occupation can lead to a higher wage.</a:t>
            </a:r>
          </a:p>
          <a:p>
            <a:endParaRPr lang="en-US" dirty="0"/>
          </a:p>
        </p:txBody>
      </p:sp>
      <p:sp>
        <p:nvSpPr>
          <p:cNvPr id="4" name="Slide Number Placeholder 3">
            <a:extLst>
              <a:ext uri="{FF2B5EF4-FFF2-40B4-BE49-F238E27FC236}">
                <a16:creationId xmlns:a16="http://schemas.microsoft.com/office/drawing/2014/main" id="{18CFCFC7-6EFA-46A2-ABF2-F9E9400C7CCC}"/>
              </a:ext>
            </a:extLst>
          </p:cNvPr>
          <p:cNvSpPr>
            <a:spLocks noGrp="1"/>
          </p:cNvSpPr>
          <p:nvPr>
            <p:ph type="sldNum" sz="quarter" idx="12"/>
          </p:nvPr>
        </p:nvSpPr>
        <p:spPr/>
        <p:txBody>
          <a:bodyPr/>
          <a:lstStyle/>
          <a:p>
            <a:fld id="{EF1FE6C4-E355-4D5D-85CF-5AC417035F5F}" type="slidenum">
              <a:rPr lang="en-US" smtClean="0"/>
              <a:t>28</a:t>
            </a:fld>
            <a:endParaRPr lang="en-US"/>
          </a:p>
        </p:txBody>
      </p:sp>
    </p:spTree>
    <p:extLst>
      <p:ext uri="{BB962C8B-B14F-4D97-AF65-F5344CB8AC3E}">
        <p14:creationId xmlns:p14="http://schemas.microsoft.com/office/powerpoint/2010/main" val="1290412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94E9-DF7E-4718-A1DD-730847341EAA}"/>
              </a:ext>
            </a:extLst>
          </p:cNvPr>
          <p:cNvSpPr>
            <a:spLocks noGrp="1"/>
          </p:cNvSpPr>
          <p:nvPr>
            <p:ph type="title"/>
          </p:nvPr>
        </p:nvSpPr>
        <p:spPr/>
        <p:txBody>
          <a:bodyPr/>
          <a:lstStyle/>
          <a:p>
            <a:r>
              <a:rPr lang="en-US" b="1" dirty="0"/>
              <a:t>Introduction</a:t>
            </a:r>
          </a:p>
        </p:txBody>
      </p:sp>
      <p:sp>
        <p:nvSpPr>
          <p:cNvPr id="3" name="Text Placeholder 2">
            <a:extLst>
              <a:ext uri="{FF2B5EF4-FFF2-40B4-BE49-F238E27FC236}">
                <a16:creationId xmlns:a16="http://schemas.microsoft.com/office/drawing/2014/main" id="{FB9241A9-A9D6-49AA-A4EC-FF837DD2A6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895EF6-1C7E-4408-9A85-FE4E1E1664FE}"/>
              </a:ext>
            </a:extLst>
          </p:cNvPr>
          <p:cNvSpPr>
            <a:spLocks noGrp="1"/>
          </p:cNvSpPr>
          <p:nvPr>
            <p:ph type="sldNum" sz="quarter" idx="12"/>
          </p:nvPr>
        </p:nvSpPr>
        <p:spPr/>
        <p:txBody>
          <a:bodyPr/>
          <a:lstStyle/>
          <a:p>
            <a:fld id="{EF1FE6C4-E355-4D5D-85CF-5AC417035F5F}" type="slidenum">
              <a:rPr lang="en-US" smtClean="0"/>
              <a:t>3</a:t>
            </a:fld>
            <a:endParaRPr lang="en-US"/>
          </a:p>
        </p:txBody>
      </p:sp>
    </p:spTree>
    <p:extLst>
      <p:ext uri="{BB962C8B-B14F-4D97-AF65-F5344CB8AC3E}">
        <p14:creationId xmlns:p14="http://schemas.microsoft.com/office/powerpoint/2010/main" val="248876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5B3617-4D38-45A4-9595-ABC894AEE64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200" b="1">
                <a:solidFill>
                  <a:schemeClr val="bg1"/>
                </a:solidFill>
              </a:rPr>
              <a:t>The main Metropolitan Statistical Area (MSA) which are defined by the CDLE:</a:t>
            </a:r>
            <a:br>
              <a:rPr lang="en-US" sz="2200">
                <a:solidFill>
                  <a:schemeClr val="bg1"/>
                </a:solidFill>
              </a:rPr>
            </a:br>
            <a:endParaRPr lang="en-US" sz="2200">
              <a:solidFill>
                <a:schemeClr val="bg1"/>
              </a:solidFill>
            </a:endParaRPr>
          </a:p>
        </p:txBody>
      </p:sp>
      <p:sp>
        <p:nvSpPr>
          <p:cNvPr id="3" name="Content Placeholder 2">
            <a:extLst>
              <a:ext uri="{FF2B5EF4-FFF2-40B4-BE49-F238E27FC236}">
                <a16:creationId xmlns:a16="http://schemas.microsoft.com/office/drawing/2014/main" id="{30B0E4DB-F5D3-4A2B-B905-39F6EA16C551}"/>
              </a:ext>
            </a:extLst>
          </p:cNvPr>
          <p:cNvSpPr>
            <a:spLocks noGrp="1"/>
          </p:cNvSpPr>
          <p:nvPr>
            <p:ph idx="1"/>
          </p:nvPr>
        </p:nvSpPr>
        <p:spPr>
          <a:xfrm>
            <a:off x="643468" y="2638044"/>
            <a:ext cx="3363974" cy="3415622"/>
          </a:xfrm>
        </p:spPr>
        <p:txBody>
          <a:bodyPr>
            <a:normAutofit/>
          </a:bodyPr>
          <a:lstStyle/>
          <a:p>
            <a:r>
              <a:rPr lang="en-US" sz="1400" dirty="0">
                <a:solidFill>
                  <a:schemeClr val="bg1"/>
                </a:solidFill>
              </a:rPr>
              <a:t>1.	Pueblo MSA (Pink)</a:t>
            </a:r>
          </a:p>
          <a:p>
            <a:r>
              <a:rPr lang="en-US" sz="1400" dirty="0">
                <a:solidFill>
                  <a:schemeClr val="bg1"/>
                </a:solidFill>
              </a:rPr>
              <a:t>2.	Greeley MSA (Brown)</a:t>
            </a:r>
          </a:p>
          <a:p>
            <a:r>
              <a:rPr lang="en-US" sz="1400" dirty="0">
                <a:solidFill>
                  <a:schemeClr val="bg1"/>
                </a:solidFill>
              </a:rPr>
              <a:t>3.	Grand Junction MSA (Purple)</a:t>
            </a:r>
          </a:p>
          <a:p>
            <a:r>
              <a:rPr lang="en-US" sz="1400" dirty="0">
                <a:solidFill>
                  <a:schemeClr val="bg1"/>
                </a:solidFill>
              </a:rPr>
              <a:t>4	Fort Collins-Loveland MSA (Red)</a:t>
            </a:r>
          </a:p>
          <a:p>
            <a:r>
              <a:rPr lang="en-US" sz="1400" dirty="0">
                <a:solidFill>
                  <a:schemeClr val="bg1"/>
                </a:solidFill>
              </a:rPr>
              <a:t>5.	Denver - Aurora MSA (Green)</a:t>
            </a:r>
          </a:p>
          <a:p>
            <a:r>
              <a:rPr lang="en-US" sz="1400" dirty="0">
                <a:solidFill>
                  <a:schemeClr val="bg1"/>
                </a:solidFill>
              </a:rPr>
              <a:t>6.	 Colorado Springs MSA (Orange)</a:t>
            </a:r>
          </a:p>
          <a:p>
            <a:r>
              <a:rPr lang="en-US" sz="1400" dirty="0">
                <a:solidFill>
                  <a:schemeClr val="bg1"/>
                </a:solidFill>
              </a:rPr>
              <a:t>7.	Boulder-Longmont MSA (Blue)</a:t>
            </a:r>
          </a:p>
          <a:p>
            <a:endParaRPr lang="en-US" sz="1400" dirty="0">
              <a:solidFill>
                <a:schemeClr val="bg1"/>
              </a:solidFill>
            </a:endParaRPr>
          </a:p>
        </p:txBody>
      </p:sp>
      <p:pic>
        <p:nvPicPr>
          <p:cNvPr id="4" name="Picture 3">
            <a:extLst>
              <a:ext uri="{FF2B5EF4-FFF2-40B4-BE49-F238E27FC236}">
                <a16:creationId xmlns:a16="http://schemas.microsoft.com/office/drawing/2014/main" id="{6AF8DA9B-65E3-48EC-B02D-6C326AAE02E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297763" y="1035782"/>
            <a:ext cx="6250769" cy="4625569"/>
          </a:xfrm>
          <a:prstGeom prst="rect">
            <a:avLst/>
          </a:prstGeom>
          <a:noFill/>
        </p:spPr>
      </p:pic>
      <p:sp>
        <p:nvSpPr>
          <p:cNvPr id="5" name="Slide Number Placeholder 4">
            <a:extLst>
              <a:ext uri="{FF2B5EF4-FFF2-40B4-BE49-F238E27FC236}">
                <a16:creationId xmlns:a16="http://schemas.microsoft.com/office/drawing/2014/main" id="{862A2F1E-08E9-4D28-AF09-81DFAF040225}"/>
              </a:ext>
            </a:extLst>
          </p:cNvPr>
          <p:cNvSpPr>
            <a:spLocks noGrp="1"/>
          </p:cNvSpPr>
          <p:nvPr>
            <p:ph type="sldNum" sz="quarter" idx="12"/>
          </p:nvPr>
        </p:nvSpPr>
        <p:spPr/>
        <p:txBody>
          <a:bodyPr/>
          <a:lstStyle/>
          <a:p>
            <a:fld id="{EF1FE6C4-E355-4D5D-85CF-5AC417035F5F}" type="slidenum">
              <a:rPr lang="en-US" smtClean="0"/>
              <a:t>4</a:t>
            </a:fld>
            <a:endParaRPr lang="en-US"/>
          </a:p>
        </p:txBody>
      </p:sp>
    </p:spTree>
    <p:extLst>
      <p:ext uri="{BB962C8B-B14F-4D97-AF65-F5344CB8AC3E}">
        <p14:creationId xmlns:p14="http://schemas.microsoft.com/office/powerpoint/2010/main" val="420160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A179-D6E3-40E2-9C6E-5563D06F258D}"/>
              </a:ext>
            </a:extLst>
          </p:cNvPr>
          <p:cNvSpPr>
            <a:spLocks noGrp="1"/>
          </p:cNvSpPr>
          <p:nvPr>
            <p:ph type="title"/>
          </p:nvPr>
        </p:nvSpPr>
        <p:spPr>
          <a:xfrm>
            <a:off x="851658" y="2865535"/>
            <a:ext cx="7246963" cy="1355750"/>
          </a:xfrm>
        </p:spPr>
        <p:txBody>
          <a:bodyPr vert="horz" lIns="91440" tIns="45720" rIns="91440" bIns="45720" rtlCol="0" anchor="b">
            <a:normAutofit fontScale="90000"/>
          </a:bodyPr>
          <a:lstStyle/>
          <a:p>
            <a:r>
              <a:rPr lang="en-US" sz="4600" kern="1200" dirty="0">
                <a:solidFill>
                  <a:schemeClr val="tx1"/>
                </a:solidFill>
                <a:latin typeface="+mj-lt"/>
                <a:ea typeface="+mj-ea"/>
                <a:cs typeface="+mj-cs"/>
              </a:rPr>
              <a:t>Every MSA diﬀers in demographics, wealth, and industry</a:t>
            </a:r>
          </a:p>
        </p:txBody>
      </p:sp>
      <p:pic>
        <p:nvPicPr>
          <p:cNvPr id="1036" name="Picture 12" descr="Image result for denver colorado">
            <a:extLst>
              <a:ext uri="{FF2B5EF4-FFF2-40B4-BE49-F238E27FC236}">
                <a16:creationId xmlns:a16="http://schemas.microsoft.com/office/drawing/2014/main" id="{0724BDFC-F8E6-4ADA-8B94-30FCA42E24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68" r="-3" b="5364"/>
          <a:stretch/>
        </p:blipFill>
        <p:spPr bwMode="auto">
          <a:xfrm>
            <a:off x="3649321" y="3"/>
            <a:ext cx="4609359" cy="2130473"/>
          </a:xfrm>
          <a:custGeom>
            <a:avLst/>
            <a:gdLst>
              <a:gd name="connsiteX0" fmla="*/ 986689 w 4609359"/>
              <a:gd name="connsiteY0" fmla="*/ 0 h 2130473"/>
              <a:gd name="connsiteX1" fmla="*/ 4609359 w 4609359"/>
              <a:gd name="connsiteY1" fmla="*/ 0 h 2130473"/>
              <a:gd name="connsiteX2" fmla="*/ 3622670 w 4609359"/>
              <a:gd name="connsiteY2" fmla="*/ 2130473 h 2130473"/>
              <a:gd name="connsiteX3" fmla="*/ 0 w 4609359"/>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4609359" h="2130473">
                <a:moveTo>
                  <a:pt x="986689" y="0"/>
                </a:moveTo>
                <a:lnTo>
                  <a:pt x="4609359" y="0"/>
                </a:lnTo>
                <a:lnTo>
                  <a:pt x="3622670" y="2130473"/>
                </a:lnTo>
                <a:lnTo>
                  <a:pt x="0" y="2130473"/>
                </a:lnTo>
                <a:close/>
              </a:path>
            </a:pathLst>
          </a:custGeom>
          <a:noFill/>
          <a:extLst>
            <a:ext uri="{909E8E84-426E-40DD-AFC4-6F175D3DCCD1}">
              <a14:hiddenFill xmlns:a14="http://schemas.microsoft.com/office/drawing/2010/main">
                <a:solidFill>
                  <a:srgbClr val="FFFFFF"/>
                </a:solidFill>
              </a14:hiddenFill>
            </a:ext>
          </a:extLst>
        </p:spPr>
      </p:pic>
      <p:pic>
        <p:nvPicPr>
          <p:cNvPr id="1034" name="Picture 10" descr="Pearl Street, Downtown, Boulder, Colorado">
            <a:extLst>
              <a:ext uri="{FF2B5EF4-FFF2-40B4-BE49-F238E27FC236}">
                <a16:creationId xmlns:a16="http://schemas.microsoft.com/office/drawing/2014/main" id="{A97B3F03-25A3-441A-9849-DE01C57E4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49" r="2" b="5049"/>
          <a:stretch/>
        </p:blipFill>
        <p:spPr bwMode="auto">
          <a:xfrm>
            <a:off x="20" y="-6954"/>
            <a:ext cx="4475120" cy="2130473"/>
          </a:xfrm>
          <a:custGeom>
            <a:avLst/>
            <a:gdLst>
              <a:gd name="connsiteX0" fmla="*/ 0 w 4475140"/>
              <a:gd name="connsiteY0" fmla="*/ 0 h 2130473"/>
              <a:gd name="connsiteX1" fmla="*/ 1074821 w 4475140"/>
              <a:gd name="connsiteY1" fmla="*/ 0 h 2130473"/>
              <a:gd name="connsiteX2" fmla="*/ 1074821 w 4475140"/>
              <a:gd name="connsiteY2" fmla="*/ 239 h 2130473"/>
              <a:gd name="connsiteX3" fmla="*/ 4475140 w 4475140"/>
              <a:gd name="connsiteY3" fmla="*/ 239 h 2130473"/>
              <a:gd name="connsiteX4" fmla="*/ 3488563 w 4475140"/>
              <a:gd name="connsiteY4" fmla="*/ 2130473 h 2130473"/>
              <a:gd name="connsiteX5" fmla="*/ 0 w 4475140"/>
              <a:gd name="connsiteY5" fmla="*/ 2130473 h 21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473">
                <a:moveTo>
                  <a:pt x="0" y="0"/>
                </a:moveTo>
                <a:lnTo>
                  <a:pt x="1074821" y="0"/>
                </a:lnTo>
                <a:lnTo>
                  <a:pt x="1074821" y="239"/>
                </a:lnTo>
                <a:lnTo>
                  <a:pt x="4475140" y="239"/>
                </a:lnTo>
                <a:lnTo>
                  <a:pt x="3488563" y="2130473"/>
                </a:lnTo>
                <a:lnTo>
                  <a:pt x="0" y="2130473"/>
                </a:ln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Image result for greeley colorado farmland">
            <a:extLst>
              <a:ext uri="{FF2B5EF4-FFF2-40B4-BE49-F238E27FC236}">
                <a16:creationId xmlns:a16="http://schemas.microsoft.com/office/drawing/2014/main" id="{C9227939-35E8-4C1B-91B6-771F6BE046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022" r="3" b="15310"/>
          <a:stretch/>
        </p:blipFill>
        <p:spPr bwMode="auto">
          <a:xfrm>
            <a:off x="7431341" y="1"/>
            <a:ext cx="4760659" cy="2130473"/>
          </a:xfrm>
          <a:custGeom>
            <a:avLst/>
            <a:gdLst>
              <a:gd name="connsiteX0" fmla="*/ 986689 w 4760659"/>
              <a:gd name="connsiteY0" fmla="*/ 0 h 2130473"/>
              <a:gd name="connsiteX1" fmla="*/ 4760659 w 4760659"/>
              <a:gd name="connsiteY1" fmla="*/ 0 h 2130473"/>
              <a:gd name="connsiteX2" fmla="*/ 4760659 w 4760659"/>
              <a:gd name="connsiteY2" fmla="*/ 2130473 h 2130473"/>
              <a:gd name="connsiteX3" fmla="*/ 0 w 4760659"/>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4760659" h="2130473">
                <a:moveTo>
                  <a:pt x="986689" y="0"/>
                </a:moveTo>
                <a:lnTo>
                  <a:pt x="4760659" y="0"/>
                </a:lnTo>
                <a:lnTo>
                  <a:pt x="4760659" y="2130473"/>
                </a:lnTo>
                <a:lnTo>
                  <a:pt x="0" y="2130473"/>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Image result for pueblo colorado">
            <a:extLst>
              <a:ext uri="{FF2B5EF4-FFF2-40B4-BE49-F238E27FC236}">
                <a16:creationId xmlns:a16="http://schemas.microsoft.com/office/drawing/2014/main" id="{E7EB5605-4150-4A9A-AABB-0E974BDD9E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371" r="1" b="1"/>
          <a:stretch/>
        </p:blipFill>
        <p:spPr bwMode="auto">
          <a:xfrm>
            <a:off x="7716860" y="4683319"/>
            <a:ext cx="4475140" cy="2174680"/>
          </a:xfrm>
          <a:custGeom>
            <a:avLst/>
            <a:gdLst>
              <a:gd name="connsiteX0" fmla="*/ 1006941 w 4475140"/>
              <a:gd name="connsiteY0" fmla="*/ 0 h 2174680"/>
              <a:gd name="connsiteX1" fmla="*/ 4475140 w 4475140"/>
              <a:gd name="connsiteY1" fmla="*/ 0 h 2174680"/>
              <a:gd name="connsiteX2" fmla="*/ 4475140 w 4475140"/>
              <a:gd name="connsiteY2" fmla="*/ 2174680 h 2174680"/>
              <a:gd name="connsiteX3" fmla="*/ 3400319 w 4475140"/>
              <a:gd name="connsiteY3" fmla="*/ 2174680 h 2174680"/>
              <a:gd name="connsiteX4" fmla="*/ 3400319 w 4475140"/>
              <a:gd name="connsiteY4" fmla="*/ 2174202 h 2174680"/>
              <a:gd name="connsiteX5" fmla="*/ 0 w 4475140"/>
              <a:gd name="connsiteY5" fmla="*/ 2174202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1006941" y="0"/>
                </a:moveTo>
                <a:lnTo>
                  <a:pt x="4475140" y="0"/>
                </a:lnTo>
                <a:lnTo>
                  <a:pt x="4475140" y="2174680"/>
                </a:lnTo>
                <a:lnTo>
                  <a:pt x="3400319" y="2174680"/>
                </a:lnTo>
                <a:lnTo>
                  <a:pt x="3400319" y="2174202"/>
                </a:lnTo>
                <a:lnTo>
                  <a:pt x="0" y="2174202"/>
                </a:ln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Image result for fort collins colorado above downtown">
            <a:extLst>
              <a:ext uri="{FF2B5EF4-FFF2-40B4-BE49-F238E27FC236}">
                <a16:creationId xmlns:a16="http://schemas.microsoft.com/office/drawing/2014/main" id="{CE3EF63A-EC95-49FB-8380-6D3262E3FE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53" r="3" b="13778"/>
          <a:stretch/>
        </p:blipFill>
        <p:spPr bwMode="auto">
          <a:xfrm>
            <a:off x="4039737" y="4682838"/>
            <a:ext cx="4523640" cy="2175160"/>
          </a:xfrm>
          <a:custGeom>
            <a:avLst/>
            <a:gdLst>
              <a:gd name="connsiteX0" fmla="*/ 0 w 4523640"/>
              <a:gd name="connsiteY0" fmla="*/ 0 h 2175160"/>
              <a:gd name="connsiteX1" fmla="*/ 4523640 w 4523640"/>
              <a:gd name="connsiteY1" fmla="*/ 0 h 2175160"/>
              <a:gd name="connsiteX2" fmla="*/ 3516256 w 4523640"/>
              <a:gd name="connsiteY2" fmla="*/ 2175160 h 2175160"/>
              <a:gd name="connsiteX3" fmla="*/ 0 w 4523640"/>
              <a:gd name="connsiteY3" fmla="*/ 2175160 h 2175160"/>
              <a:gd name="connsiteX4" fmla="*/ 0 w 4523640"/>
              <a:gd name="connsiteY4" fmla="*/ 2174920 h 2175160"/>
              <a:gd name="connsiteX5" fmla="*/ 14159 w 4523640"/>
              <a:gd name="connsiteY5" fmla="*/ 2174920 h 2175160"/>
              <a:gd name="connsiteX6" fmla="*/ 1021100 w 4523640"/>
              <a:gd name="connsiteY6" fmla="*/ 718 h 2175160"/>
              <a:gd name="connsiteX7" fmla="*/ 0 w 4523640"/>
              <a:gd name="connsiteY7" fmla="*/ 718 h 217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3640" h="2175160">
                <a:moveTo>
                  <a:pt x="0" y="0"/>
                </a:moveTo>
                <a:lnTo>
                  <a:pt x="4523640" y="0"/>
                </a:lnTo>
                <a:lnTo>
                  <a:pt x="3516256" y="2175160"/>
                </a:lnTo>
                <a:lnTo>
                  <a:pt x="0" y="2175160"/>
                </a:lnTo>
                <a:lnTo>
                  <a:pt x="0" y="2174920"/>
                </a:lnTo>
                <a:lnTo>
                  <a:pt x="14159" y="2174920"/>
                </a:lnTo>
                <a:lnTo>
                  <a:pt x="1021100" y="718"/>
                </a:lnTo>
                <a:lnTo>
                  <a:pt x="0" y="718"/>
                </a:ln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Image result for grand junction colorado downtown above">
            <a:extLst>
              <a:ext uri="{FF2B5EF4-FFF2-40B4-BE49-F238E27FC236}">
                <a16:creationId xmlns:a16="http://schemas.microsoft.com/office/drawing/2014/main" id="{FB59BAAB-480B-4A39-B946-3E4FBFF6E1B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573" b="-1"/>
          <a:stretch/>
        </p:blipFill>
        <p:spPr bwMode="auto">
          <a:xfrm>
            <a:off x="-2" y="4689793"/>
            <a:ext cx="4908824" cy="2175160"/>
          </a:xfrm>
          <a:custGeom>
            <a:avLst/>
            <a:gdLst>
              <a:gd name="connsiteX0" fmla="*/ 0 w 4908824"/>
              <a:gd name="connsiteY0" fmla="*/ 0 h 2175160"/>
              <a:gd name="connsiteX1" fmla="*/ 4908824 w 4908824"/>
              <a:gd name="connsiteY1" fmla="*/ 0 h 2175160"/>
              <a:gd name="connsiteX2" fmla="*/ 3901440 w 4908824"/>
              <a:gd name="connsiteY2" fmla="*/ 2175160 h 2175160"/>
              <a:gd name="connsiteX3" fmla="*/ 0 w 4908824"/>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4908824" h="2175160">
                <a:moveTo>
                  <a:pt x="0" y="0"/>
                </a:moveTo>
                <a:lnTo>
                  <a:pt x="4908824" y="0"/>
                </a:lnTo>
                <a:lnTo>
                  <a:pt x="3901440" y="2175160"/>
                </a:lnTo>
                <a:lnTo>
                  <a:pt x="0" y="2175160"/>
                </a:lnTo>
                <a:close/>
              </a:path>
            </a:pathLst>
          </a:custGeom>
          <a:noFill/>
          <a:extLst>
            <a:ext uri="{909E8E84-426E-40DD-AFC4-6F175D3DCCD1}">
              <a14:hiddenFill xmlns:a14="http://schemas.microsoft.com/office/drawing/2010/main">
                <a:solidFill>
                  <a:srgbClr val="FFFFFF"/>
                </a:solidFill>
              </a14:hiddenFill>
            </a:ext>
          </a:extLst>
        </p:spPr>
      </p:pic>
      <p:pic>
        <p:nvPicPr>
          <p:cNvPr id="1040" name="Picture 16" descr="Image result for colorado springs">
            <a:extLst>
              <a:ext uri="{FF2B5EF4-FFF2-40B4-BE49-F238E27FC236}">
                <a16:creationId xmlns:a16="http://schemas.microsoft.com/office/drawing/2014/main" id="{AB8245D3-F806-469D-A39F-2B3F9CC1FA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5945" y="2187945"/>
            <a:ext cx="3389123" cy="25395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41F4E3-5FC0-4BD0-AF08-EED2E6ECDF41}"/>
              </a:ext>
            </a:extLst>
          </p:cNvPr>
          <p:cNvSpPr txBox="1"/>
          <p:nvPr/>
        </p:nvSpPr>
        <p:spPr>
          <a:xfrm>
            <a:off x="8761862" y="4784997"/>
            <a:ext cx="1364777" cy="523220"/>
          </a:xfrm>
          <a:prstGeom prst="rect">
            <a:avLst/>
          </a:prstGeom>
          <a:noFill/>
        </p:spPr>
        <p:txBody>
          <a:bodyPr wrap="square" rtlCol="0">
            <a:spAutoFit/>
          </a:bodyPr>
          <a:lstStyle/>
          <a:p>
            <a:r>
              <a:rPr lang="en-US" sz="2800" b="1" dirty="0">
                <a:solidFill>
                  <a:srgbClr val="FF66CC"/>
                </a:solidFill>
                <a:highlight>
                  <a:srgbClr val="C0C0C0"/>
                </a:highlight>
              </a:rPr>
              <a:t>Pueblo</a:t>
            </a:r>
          </a:p>
        </p:txBody>
      </p:sp>
      <p:sp>
        <p:nvSpPr>
          <p:cNvPr id="15" name="TextBox 14">
            <a:extLst>
              <a:ext uri="{FF2B5EF4-FFF2-40B4-BE49-F238E27FC236}">
                <a16:creationId xmlns:a16="http://schemas.microsoft.com/office/drawing/2014/main" id="{F0BB0F02-F445-4979-BDBA-13040A548195}"/>
              </a:ext>
            </a:extLst>
          </p:cNvPr>
          <p:cNvSpPr txBox="1"/>
          <p:nvPr/>
        </p:nvSpPr>
        <p:spPr>
          <a:xfrm>
            <a:off x="8589653" y="2291237"/>
            <a:ext cx="3092831" cy="523220"/>
          </a:xfrm>
          <a:prstGeom prst="rect">
            <a:avLst/>
          </a:prstGeom>
          <a:noFill/>
        </p:spPr>
        <p:txBody>
          <a:bodyPr wrap="square" rtlCol="0">
            <a:spAutoFit/>
          </a:bodyPr>
          <a:lstStyle/>
          <a:p>
            <a:r>
              <a:rPr lang="en-US" sz="2800" b="1" dirty="0">
                <a:solidFill>
                  <a:schemeClr val="accent2"/>
                </a:solidFill>
                <a:highlight>
                  <a:srgbClr val="C0C0C0"/>
                </a:highlight>
              </a:rPr>
              <a:t>Colorado</a:t>
            </a:r>
            <a:r>
              <a:rPr lang="en-US" sz="2800" b="1" dirty="0">
                <a:solidFill>
                  <a:srgbClr val="FF66CC"/>
                </a:solidFill>
                <a:highlight>
                  <a:srgbClr val="C0C0C0"/>
                </a:highlight>
              </a:rPr>
              <a:t> </a:t>
            </a:r>
            <a:r>
              <a:rPr lang="en-US" sz="2800" b="1" dirty="0">
                <a:solidFill>
                  <a:schemeClr val="accent2"/>
                </a:solidFill>
                <a:highlight>
                  <a:srgbClr val="C0C0C0"/>
                </a:highlight>
              </a:rPr>
              <a:t>Springs</a:t>
            </a:r>
          </a:p>
        </p:txBody>
      </p:sp>
      <p:sp>
        <p:nvSpPr>
          <p:cNvPr id="16" name="TextBox 15">
            <a:extLst>
              <a:ext uri="{FF2B5EF4-FFF2-40B4-BE49-F238E27FC236}">
                <a16:creationId xmlns:a16="http://schemas.microsoft.com/office/drawing/2014/main" id="{9E855E94-248D-4A96-880F-3964730DD119}"/>
              </a:ext>
            </a:extLst>
          </p:cNvPr>
          <p:cNvSpPr txBox="1"/>
          <p:nvPr/>
        </p:nvSpPr>
        <p:spPr>
          <a:xfrm>
            <a:off x="10731" y="-14466"/>
            <a:ext cx="3638590" cy="523220"/>
          </a:xfrm>
          <a:prstGeom prst="rect">
            <a:avLst/>
          </a:prstGeom>
          <a:noFill/>
        </p:spPr>
        <p:txBody>
          <a:bodyPr wrap="square" rtlCol="0">
            <a:spAutoFit/>
          </a:bodyPr>
          <a:lstStyle/>
          <a:p>
            <a:r>
              <a:rPr lang="en-US" sz="2800" b="1" dirty="0">
                <a:solidFill>
                  <a:schemeClr val="accent1"/>
                </a:solidFill>
                <a:highlight>
                  <a:srgbClr val="C0C0C0"/>
                </a:highlight>
              </a:rPr>
              <a:t>Boulder-</a:t>
            </a:r>
            <a:r>
              <a:rPr lang="en-US" sz="2800" b="1" dirty="0">
                <a:solidFill>
                  <a:schemeClr val="accent2"/>
                </a:solidFill>
                <a:highlight>
                  <a:srgbClr val="C0C0C0"/>
                </a:highlight>
              </a:rPr>
              <a:t> </a:t>
            </a:r>
            <a:r>
              <a:rPr lang="en-US" sz="2800" b="1" dirty="0">
                <a:solidFill>
                  <a:schemeClr val="accent1"/>
                </a:solidFill>
                <a:highlight>
                  <a:srgbClr val="C0C0C0"/>
                </a:highlight>
              </a:rPr>
              <a:t>Longmont</a:t>
            </a:r>
          </a:p>
        </p:txBody>
      </p:sp>
      <p:sp>
        <p:nvSpPr>
          <p:cNvPr id="17" name="TextBox 16">
            <a:extLst>
              <a:ext uri="{FF2B5EF4-FFF2-40B4-BE49-F238E27FC236}">
                <a16:creationId xmlns:a16="http://schemas.microsoft.com/office/drawing/2014/main" id="{683F5E77-EB37-475E-9EFA-2307BEB3DD8A}"/>
              </a:ext>
            </a:extLst>
          </p:cNvPr>
          <p:cNvSpPr txBox="1"/>
          <p:nvPr/>
        </p:nvSpPr>
        <p:spPr>
          <a:xfrm>
            <a:off x="4857943" y="-14466"/>
            <a:ext cx="3085054" cy="523220"/>
          </a:xfrm>
          <a:prstGeom prst="rect">
            <a:avLst/>
          </a:prstGeom>
          <a:noFill/>
        </p:spPr>
        <p:txBody>
          <a:bodyPr wrap="square" rtlCol="0">
            <a:spAutoFit/>
          </a:bodyPr>
          <a:lstStyle/>
          <a:p>
            <a:r>
              <a:rPr lang="en-US" sz="2800" b="1" dirty="0">
                <a:solidFill>
                  <a:schemeClr val="accent6"/>
                </a:solidFill>
                <a:highlight>
                  <a:srgbClr val="C0C0C0"/>
                </a:highlight>
              </a:rPr>
              <a:t>Denver-Aurora</a:t>
            </a:r>
          </a:p>
        </p:txBody>
      </p:sp>
      <p:sp>
        <p:nvSpPr>
          <p:cNvPr id="18" name="TextBox 17">
            <a:extLst>
              <a:ext uri="{FF2B5EF4-FFF2-40B4-BE49-F238E27FC236}">
                <a16:creationId xmlns:a16="http://schemas.microsoft.com/office/drawing/2014/main" id="{776961D3-35BD-4842-AA1B-2176C532B844}"/>
              </a:ext>
            </a:extLst>
          </p:cNvPr>
          <p:cNvSpPr txBox="1"/>
          <p:nvPr/>
        </p:nvSpPr>
        <p:spPr>
          <a:xfrm>
            <a:off x="8641483" y="57473"/>
            <a:ext cx="1364777" cy="523220"/>
          </a:xfrm>
          <a:prstGeom prst="rect">
            <a:avLst/>
          </a:prstGeom>
          <a:noFill/>
        </p:spPr>
        <p:txBody>
          <a:bodyPr wrap="square" rtlCol="0">
            <a:spAutoFit/>
          </a:bodyPr>
          <a:lstStyle/>
          <a:p>
            <a:r>
              <a:rPr lang="en-US" sz="2800" b="1" dirty="0">
                <a:solidFill>
                  <a:srgbClr val="663300"/>
                </a:solidFill>
                <a:highlight>
                  <a:srgbClr val="C0C0C0"/>
                </a:highlight>
              </a:rPr>
              <a:t>Greely</a:t>
            </a:r>
          </a:p>
        </p:txBody>
      </p:sp>
      <p:sp>
        <p:nvSpPr>
          <p:cNvPr id="19" name="TextBox 18">
            <a:extLst>
              <a:ext uri="{FF2B5EF4-FFF2-40B4-BE49-F238E27FC236}">
                <a16:creationId xmlns:a16="http://schemas.microsoft.com/office/drawing/2014/main" id="{C1CBD00B-AFDC-4C3B-AC84-A232A6BB90EC}"/>
              </a:ext>
            </a:extLst>
          </p:cNvPr>
          <p:cNvSpPr txBox="1"/>
          <p:nvPr/>
        </p:nvSpPr>
        <p:spPr>
          <a:xfrm>
            <a:off x="10731" y="4784997"/>
            <a:ext cx="2568696" cy="523220"/>
          </a:xfrm>
          <a:prstGeom prst="rect">
            <a:avLst/>
          </a:prstGeom>
          <a:noFill/>
        </p:spPr>
        <p:txBody>
          <a:bodyPr wrap="square" rtlCol="0">
            <a:spAutoFit/>
          </a:bodyPr>
          <a:lstStyle/>
          <a:p>
            <a:r>
              <a:rPr lang="en-US" sz="2800" b="1" dirty="0">
                <a:solidFill>
                  <a:srgbClr val="7030A0"/>
                </a:solidFill>
                <a:highlight>
                  <a:srgbClr val="C0C0C0"/>
                </a:highlight>
              </a:rPr>
              <a:t>Grand</a:t>
            </a:r>
            <a:r>
              <a:rPr lang="en-US" sz="2800" b="1" dirty="0">
                <a:solidFill>
                  <a:srgbClr val="FF66CC"/>
                </a:solidFill>
                <a:highlight>
                  <a:srgbClr val="C0C0C0"/>
                </a:highlight>
              </a:rPr>
              <a:t> </a:t>
            </a:r>
            <a:r>
              <a:rPr lang="en-US" sz="2800" b="1" dirty="0">
                <a:solidFill>
                  <a:srgbClr val="7030A0"/>
                </a:solidFill>
                <a:highlight>
                  <a:srgbClr val="C0C0C0"/>
                </a:highlight>
              </a:rPr>
              <a:t>Junction</a:t>
            </a:r>
          </a:p>
        </p:txBody>
      </p:sp>
      <p:sp>
        <p:nvSpPr>
          <p:cNvPr id="20" name="TextBox 19">
            <a:extLst>
              <a:ext uri="{FF2B5EF4-FFF2-40B4-BE49-F238E27FC236}">
                <a16:creationId xmlns:a16="http://schemas.microsoft.com/office/drawing/2014/main" id="{08B23B71-6157-485A-9A29-275403B17604}"/>
              </a:ext>
            </a:extLst>
          </p:cNvPr>
          <p:cNvSpPr txBox="1"/>
          <p:nvPr/>
        </p:nvSpPr>
        <p:spPr>
          <a:xfrm>
            <a:off x="4977935" y="4708842"/>
            <a:ext cx="3608010" cy="523220"/>
          </a:xfrm>
          <a:prstGeom prst="rect">
            <a:avLst/>
          </a:prstGeom>
          <a:noFill/>
        </p:spPr>
        <p:txBody>
          <a:bodyPr wrap="square" rtlCol="0">
            <a:spAutoFit/>
          </a:bodyPr>
          <a:lstStyle/>
          <a:p>
            <a:r>
              <a:rPr lang="en-US" sz="2800" b="1" dirty="0">
                <a:solidFill>
                  <a:srgbClr val="FF0000"/>
                </a:solidFill>
                <a:highlight>
                  <a:srgbClr val="C0C0C0"/>
                </a:highlight>
              </a:rPr>
              <a:t>Ft</a:t>
            </a:r>
            <a:r>
              <a:rPr lang="en-US" sz="2800" b="1" dirty="0">
                <a:solidFill>
                  <a:srgbClr val="FF66CC"/>
                </a:solidFill>
                <a:highlight>
                  <a:srgbClr val="C0C0C0"/>
                </a:highlight>
              </a:rPr>
              <a:t>. </a:t>
            </a:r>
            <a:r>
              <a:rPr lang="en-US" sz="2800" b="1" dirty="0">
                <a:solidFill>
                  <a:srgbClr val="FF0000"/>
                </a:solidFill>
                <a:highlight>
                  <a:srgbClr val="C0C0C0"/>
                </a:highlight>
              </a:rPr>
              <a:t>Collins-Loveland</a:t>
            </a:r>
          </a:p>
        </p:txBody>
      </p:sp>
      <p:sp>
        <p:nvSpPr>
          <p:cNvPr id="5" name="Slide Number Placeholder 4">
            <a:extLst>
              <a:ext uri="{FF2B5EF4-FFF2-40B4-BE49-F238E27FC236}">
                <a16:creationId xmlns:a16="http://schemas.microsoft.com/office/drawing/2014/main" id="{CBAAA4B6-2CF5-4604-9E7B-092141EE3434}"/>
              </a:ext>
            </a:extLst>
          </p:cNvPr>
          <p:cNvSpPr>
            <a:spLocks noGrp="1"/>
          </p:cNvSpPr>
          <p:nvPr>
            <p:ph type="sldNum" sz="quarter" idx="12"/>
          </p:nvPr>
        </p:nvSpPr>
        <p:spPr/>
        <p:txBody>
          <a:bodyPr/>
          <a:lstStyle/>
          <a:p>
            <a:fld id="{EF1FE6C4-E355-4D5D-85CF-5AC417035F5F}" type="slidenum">
              <a:rPr lang="en-US" smtClean="0"/>
              <a:t>5</a:t>
            </a:fld>
            <a:endParaRPr lang="en-US"/>
          </a:p>
        </p:txBody>
      </p:sp>
    </p:spTree>
    <p:extLst>
      <p:ext uri="{BB962C8B-B14F-4D97-AF65-F5344CB8AC3E}">
        <p14:creationId xmlns:p14="http://schemas.microsoft.com/office/powerpoint/2010/main" val="3967894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D2B39-AA47-40BE-90C5-88F952F7F65B}"/>
              </a:ext>
            </a:extLst>
          </p:cNvPr>
          <p:cNvSpPr>
            <a:spLocks noGrp="1"/>
          </p:cNvSpPr>
          <p:nvPr>
            <p:ph type="title"/>
          </p:nvPr>
        </p:nvSpPr>
        <p:spPr/>
        <p:txBody>
          <a:bodyPr>
            <a:normAutofit fontScale="90000"/>
          </a:bodyPr>
          <a:lstStyle/>
          <a:p>
            <a:r>
              <a:rPr lang="en-US" dirty="0"/>
              <a:t>The Goal of the Study is to investigate how wages have changed as Colorado has grown in Population, and the opportunities that presents</a:t>
            </a:r>
          </a:p>
        </p:txBody>
      </p:sp>
      <p:sp>
        <p:nvSpPr>
          <p:cNvPr id="3" name="Content Placeholder 2">
            <a:extLst>
              <a:ext uri="{FF2B5EF4-FFF2-40B4-BE49-F238E27FC236}">
                <a16:creationId xmlns:a16="http://schemas.microsoft.com/office/drawing/2014/main" id="{5D123BEB-A693-4785-8120-6756D8CBE348}"/>
              </a:ext>
            </a:extLst>
          </p:cNvPr>
          <p:cNvSpPr>
            <a:spLocks noGrp="1"/>
          </p:cNvSpPr>
          <p:nvPr>
            <p:ph idx="1"/>
          </p:nvPr>
        </p:nvSpPr>
        <p:spPr/>
        <p:txBody>
          <a:bodyPr/>
          <a:lstStyle/>
          <a:p>
            <a:pPr marL="457200" lvl="1" indent="0">
              <a:buNone/>
            </a:pPr>
            <a:r>
              <a:rPr lang="en-US" b="1" dirty="0"/>
              <a:t>Main Focus:</a:t>
            </a:r>
          </a:p>
          <a:p>
            <a:pPr lvl="1">
              <a:lnSpc>
                <a:spcPct val="250000"/>
              </a:lnSpc>
            </a:pPr>
            <a:r>
              <a:rPr lang="en-US" b="1" dirty="0"/>
              <a:t>Total employment of an occupation and wage</a:t>
            </a:r>
          </a:p>
          <a:p>
            <a:pPr lvl="1">
              <a:lnSpc>
                <a:spcPct val="250000"/>
              </a:lnSpc>
            </a:pPr>
            <a:r>
              <a:rPr lang="en-US" b="1" dirty="0"/>
              <a:t>Location and wage</a:t>
            </a:r>
          </a:p>
          <a:p>
            <a:pPr lvl="1">
              <a:lnSpc>
                <a:spcPct val="250000"/>
              </a:lnSpc>
            </a:pPr>
            <a:r>
              <a:rPr lang="en-US" b="1" dirty="0"/>
              <a:t>Population and wage</a:t>
            </a:r>
          </a:p>
        </p:txBody>
      </p:sp>
      <p:pic>
        <p:nvPicPr>
          <p:cNvPr id="2050" name="Picture 2" descr="Image result for i need a job clip art">
            <a:extLst>
              <a:ext uri="{FF2B5EF4-FFF2-40B4-BE49-F238E27FC236}">
                <a16:creationId xmlns:a16="http://schemas.microsoft.com/office/drawing/2014/main" id="{7ED32B25-2A6F-418D-98B2-01B219EE3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3150287"/>
            <a:ext cx="2190750" cy="2085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B0C8314-D639-4A2F-970A-13A625553636}"/>
              </a:ext>
            </a:extLst>
          </p:cNvPr>
          <p:cNvSpPr>
            <a:spLocks noGrp="1"/>
          </p:cNvSpPr>
          <p:nvPr>
            <p:ph type="sldNum" sz="quarter" idx="12"/>
          </p:nvPr>
        </p:nvSpPr>
        <p:spPr/>
        <p:txBody>
          <a:bodyPr/>
          <a:lstStyle/>
          <a:p>
            <a:fld id="{EF1FE6C4-E355-4D5D-85CF-5AC417035F5F}" type="slidenum">
              <a:rPr lang="en-US" smtClean="0"/>
              <a:t>6</a:t>
            </a:fld>
            <a:endParaRPr lang="en-US"/>
          </a:p>
        </p:txBody>
      </p:sp>
    </p:spTree>
    <p:extLst>
      <p:ext uri="{BB962C8B-B14F-4D97-AF65-F5344CB8AC3E}">
        <p14:creationId xmlns:p14="http://schemas.microsoft.com/office/powerpoint/2010/main" val="205207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Straight Connector 76">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076" name="Picture 4" descr="Image result for college students clip art">
            <a:extLst>
              <a:ext uri="{FF2B5EF4-FFF2-40B4-BE49-F238E27FC236}">
                <a16:creationId xmlns:a16="http://schemas.microsoft.com/office/drawing/2014/main" id="{4AB62BCB-AEE5-4F18-9C7C-760F2272BC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6859" y="982364"/>
            <a:ext cx="2648371" cy="264837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8E956-E778-4B29-AA7A-1DF9C6D4E77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3400">
                <a:solidFill>
                  <a:srgbClr val="FFFFFF"/>
                </a:solidFill>
              </a:rPr>
              <a:t>The potential Clients that would be interested in this study</a:t>
            </a:r>
          </a:p>
        </p:txBody>
      </p:sp>
      <p:pic>
        <p:nvPicPr>
          <p:cNvPr id="3074" name="Picture 2" descr="Image result for business owners clip art">
            <a:extLst>
              <a:ext uri="{FF2B5EF4-FFF2-40B4-BE49-F238E27FC236}">
                <a16:creationId xmlns:a16="http://schemas.microsoft.com/office/drawing/2014/main" id="{E1647B1D-7489-4E8D-BDE6-AA5490DAE0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20041" y="1163636"/>
            <a:ext cx="2659472" cy="22858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ity government clip art">
            <a:extLst>
              <a:ext uri="{FF2B5EF4-FFF2-40B4-BE49-F238E27FC236}">
                <a16:creationId xmlns:a16="http://schemas.microsoft.com/office/drawing/2014/main" id="{494A368A-6CC0-49BF-BC3E-736CBDA3A5B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90143" y="929074"/>
            <a:ext cx="2646677" cy="2754950"/>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080" name="Picture 8" descr="Image result for building developers clip art">
            <a:extLst>
              <a:ext uri="{FF2B5EF4-FFF2-40B4-BE49-F238E27FC236}">
                <a16:creationId xmlns:a16="http://schemas.microsoft.com/office/drawing/2014/main" id="{3ADB56C7-CA47-481F-AF9E-25429C23B8C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25269" y="1004677"/>
            <a:ext cx="2648372" cy="2648372"/>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A0936B0-7911-44CB-9D23-570548C3084A}"/>
              </a:ext>
            </a:extLst>
          </p:cNvPr>
          <p:cNvSpPr txBox="1"/>
          <p:nvPr/>
        </p:nvSpPr>
        <p:spPr>
          <a:xfrm>
            <a:off x="776187" y="3863741"/>
            <a:ext cx="1764457" cy="369332"/>
          </a:xfrm>
          <a:prstGeom prst="rect">
            <a:avLst/>
          </a:prstGeom>
          <a:noFill/>
        </p:spPr>
        <p:txBody>
          <a:bodyPr wrap="none" rtlCol="0">
            <a:spAutoFit/>
          </a:bodyPr>
          <a:lstStyle/>
          <a:p>
            <a:r>
              <a:rPr lang="en-US" dirty="0"/>
              <a:t>Business Owners</a:t>
            </a:r>
          </a:p>
        </p:txBody>
      </p:sp>
      <p:sp>
        <p:nvSpPr>
          <p:cNvPr id="14" name="TextBox 13">
            <a:extLst>
              <a:ext uri="{FF2B5EF4-FFF2-40B4-BE49-F238E27FC236}">
                <a16:creationId xmlns:a16="http://schemas.microsoft.com/office/drawing/2014/main" id="{B08C2CDB-A54D-4494-9E0E-CB4349F96B40}"/>
              </a:ext>
            </a:extLst>
          </p:cNvPr>
          <p:cNvSpPr txBox="1"/>
          <p:nvPr/>
        </p:nvSpPr>
        <p:spPr>
          <a:xfrm>
            <a:off x="3716468" y="3861563"/>
            <a:ext cx="1287532" cy="369332"/>
          </a:xfrm>
          <a:prstGeom prst="rect">
            <a:avLst/>
          </a:prstGeom>
          <a:noFill/>
        </p:spPr>
        <p:txBody>
          <a:bodyPr wrap="none" rtlCol="0">
            <a:spAutoFit/>
          </a:bodyPr>
          <a:lstStyle/>
          <a:p>
            <a:r>
              <a:rPr lang="en-US" dirty="0"/>
              <a:t>City Council</a:t>
            </a:r>
          </a:p>
        </p:txBody>
      </p:sp>
      <p:sp>
        <p:nvSpPr>
          <p:cNvPr id="15" name="TextBox 14">
            <a:extLst>
              <a:ext uri="{FF2B5EF4-FFF2-40B4-BE49-F238E27FC236}">
                <a16:creationId xmlns:a16="http://schemas.microsoft.com/office/drawing/2014/main" id="{5D5558C0-6204-4651-82DB-B18E5421ED30}"/>
              </a:ext>
            </a:extLst>
          </p:cNvPr>
          <p:cNvSpPr txBox="1"/>
          <p:nvPr/>
        </p:nvSpPr>
        <p:spPr>
          <a:xfrm>
            <a:off x="6270342" y="3861563"/>
            <a:ext cx="2634888" cy="369332"/>
          </a:xfrm>
          <a:prstGeom prst="rect">
            <a:avLst/>
          </a:prstGeom>
          <a:noFill/>
        </p:spPr>
        <p:txBody>
          <a:bodyPr wrap="none" rtlCol="0">
            <a:spAutoFit/>
          </a:bodyPr>
          <a:lstStyle/>
          <a:p>
            <a:r>
              <a:rPr lang="en-US" dirty="0"/>
              <a:t>Students and recent grads</a:t>
            </a:r>
          </a:p>
        </p:txBody>
      </p:sp>
      <p:sp>
        <p:nvSpPr>
          <p:cNvPr id="16" name="TextBox 15">
            <a:extLst>
              <a:ext uri="{FF2B5EF4-FFF2-40B4-BE49-F238E27FC236}">
                <a16:creationId xmlns:a16="http://schemas.microsoft.com/office/drawing/2014/main" id="{3C1DB5A7-1C27-4C3C-8E07-FE6008FC7352}"/>
              </a:ext>
            </a:extLst>
          </p:cNvPr>
          <p:cNvSpPr txBox="1"/>
          <p:nvPr/>
        </p:nvSpPr>
        <p:spPr>
          <a:xfrm>
            <a:off x="9905689" y="3863741"/>
            <a:ext cx="1236877" cy="369332"/>
          </a:xfrm>
          <a:prstGeom prst="rect">
            <a:avLst/>
          </a:prstGeom>
          <a:noFill/>
        </p:spPr>
        <p:txBody>
          <a:bodyPr wrap="none" rtlCol="0">
            <a:spAutoFit/>
          </a:bodyPr>
          <a:lstStyle/>
          <a:p>
            <a:r>
              <a:rPr lang="en-US" dirty="0"/>
              <a:t>Developers</a:t>
            </a:r>
          </a:p>
        </p:txBody>
      </p:sp>
      <p:sp>
        <p:nvSpPr>
          <p:cNvPr id="5" name="Slide Number Placeholder 4">
            <a:extLst>
              <a:ext uri="{FF2B5EF4-FFF2-40B4-BE49-F238E27FC236}">
                <a16:creationId xmlns:a16="http://schemas.microsoft.com/office/drawing/2014/main" id="{F43441A2-75C9-4C37-82A9-54A62B906273}"/>
              </a:ext>
            </a:extLst>
          </p:cNvPr>
          <p:cNvSpPr>
            <a:spLocks noGrp="1"/>
          </p:cNvSpPr>
          <p:nvPr>
            <p:ph type="sldNum" sz="quarter" idx="12"/>
          </p:nvPr>
        </p:nvSpPr>
        <p:spPr/>
        <p:txBody>
          <a:bodyPr/>
          <a:lstStyle/>
          <a:p>
            <a:fld id="{EF1FE6C4-E355-4D5D-85CF-5AC417035F5F}" type="slidenum">
              <a:rPr lang="en-US" smtClean="0"/>
              <a:t>7</a:t>
            </a:fld>
            <a:endParaRPr lang="en-US"/>
          </a:p>
        </p:txBody>
      </p:sp>
    </p:spTree>
    <p:extLst>
      <p:ext uri="{BB962C8B-B14F-4D97-AF65-F5344CB8AC3E}">
        <p14:creationId xmlns:p14="http://schemas.microsoft.com/office/powerpoint/2010/main" val="100539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4F78BD-4BF0-4BC1-B32C-2C31FE934E9A}"/>
              </a:ext>
            </a:extLst>
          </p:cNvPr>
          <p:cNvSpPr>
            <a:spLocks noGrp="1"/>
          </p:cNvSpPr>
          <p:nvPr>
            <p:ph type="title"/>
          </p:nvPr>
        </p:nvSpPr>
        <p:spPr>
          <a:xfrm>
            <a:off x="863029" y="1012004"/>
            <a:ext cx="3416158" cy="4795408"/>
          </a:xfrm>
        </p:spPr>
        <p:txBody>
          <a:bodyPr>
            <a:normAutofit/>
          </a:bodyPr>
          <a:lstStyle/>
          <a:p>
            <a:r>
              <a:rPr lang="en-US">
                <a:solidFill>
                  <a:srgbClr val="FFFFFF"/>
                </a:solidFill>
              </a:rPr>
              <a:t>The Datasets used in analysis were</a:t>
            </a:r>
          </a:p>
        </p:txBody>
      </p:sp>
      <p:graphicFrame>
        <p:nvGraphicFramePr>
          <p:cNvPr id="5" name="Content Placeholder 2">
            <a:extLst>
              <a:ext uri="{FF2B5EF4-FFF2-40B4-BE49-F238E27FC236}">
                <a16:creationId xmlns:a16="http://schemas.microsoft.com/office/drawing/2014/main" id="{C78833D2-4A55-41D3-BEB4-0BF5D43F829A}"/>
              </a:ext>
            </a:extLst>
          </p:cNvPr>
          <p:cNvGraphicFramePr>
            <a:graphicFrameLocks noGrp="1"/>
          </p:cNvGraphicFramePr>
          <p:nvPr>
            <p:ph idx="1"/>
            <p:extLst>
              <p:ext uri="{D42A27DB-BD31-4B8C-83A1-F6EECF244321}">
                <p14:modId xmlns:p14="http://schemas.microsoft.com/office/powerpoint/2010/main" val="59836712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03E162D-B72E-4E0F-B310-215DC3099DDD}"/>
              </a:ext>
            </a:extLst>
          </p:cNvPr>
          <p:cNvSpPr>
            <a:spLocks noGrp="1"/>
          </p:cNvSpPr>
          <p:nvPr>
            <p:ph type="sldNum" sz="quarter" idx="12"/>
          </p:nvPr>
        </p:nvSpPr>
        <p:spPr/>
        <p:txBody>
          <a:bodyPr/>
          <a:lstStyle/>
          <a:p>
            <a:fld id="{EF1FE6C4-E355-4D5D-85CF-5AC417035F5F}" type="slidenum">
              <a:rPr lang="en-US" smtClean="0"/>
              <a:t>8</a:t>
            </a:fld>
            <a:endParaRPr lang="en-US"/>
          </a:p>
        </p:txBody>
      </p:sp>
    </p:spTree>
    <p:extLst>
      <p:ext uri="{BB962C8B-B14F-4D97-AF65-F5344CB8AC3E}">
        <p14:creationId xmlns:p14="http://schemas.microsoft.com/office/powerpoint/2010/main" val="4265713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5868C9EE-A00F-4758-8C62-CCFB7302FA38}"/>
              </a:ext>
            </a:extLst>
          </p:cNvPr>
          <p:cNvSpPr>
            <a:spLocks noGrp="1"/>
          </p:cNvSpPr>
          <p:nvPr>
            <p:ph type="title"/>
          </p:nvPr>
        </p:nvSpPr>
        <p:spPr>
          <a:xfrm>
            <a:off x="904877" y="2415322"/>
            <a:ext cx="3451730" cy="2399869"/>
          </a:xfrm>
        </p:spPr>
        <p:txBody>
          <a:bodyPr>
            <a:normAutofit/>
          </a:bodyPr>
          <a:lstStyle/>
          <a:p>
            <a:pPr algn="ctr"/>
            <a:r>
              <a:rPr lang="en-US" sz="2200" dirty="0">
                <a:solidFill>
                  <a:srgbClr val="FFFFFF"/>
                </a:solidFill>
              </a:rPr>
              <a:t>All the data provided in separated ﬁles was merged into three data sets, that were cleaned and ﬁltered out for entries between 2009 and 2015</a:t>
            </a:r>
          </a:p>
        </p:txBody>
      </p:sp>
      <p:sp>
        <p:nvSpPr>
          <p:cNvPr id="3" name="Content Placeholder 2">
            <a:extLst>
              <a:ext uri="{FF2B5EF4-FFF2-40B4-BE49-F238E27FC236}">
                <a16:creationId xmlns:a16="http://schemas.microsoft.com/office/drawing/2014/main" id="{6F374E47-7FB6-45AA-89D8-11B2DFB3EAFF}"/>
              </a:ext>
            </a:extLst>
          </p:cNvPr>
          <p:cNvSpPr>
            <a:spLocks noGrp="1"/>
          </p:cNvSpPr>
          <p:nvPr>
            <p:ph idx="1"/>
          </p:nvPr>
        </p:nvSpPr>
        <p:spPr>
          <a:xfrm>
            <a:off x="5120640" y="804672"/>
            <a:ext cx="6281928" cy="5248656"/>
          </a:xfrm>
        </p:spPr>
        <p:txBody>
          <a:bodyPr anchor="ctr">
            <a:normAutofit/>
          </a:bodyPr>
          <a:lstStyle/>
          <a:p>
            <a:r>
              <a:rPr lang="en-US" sz="1100" b="1" dirty="0"/>
              <a:t>Employment Wages:</a:t>
            </a:r>
            <a:endParaRPr lang="en-US" sz="1100" dirty="0"/>
          </a:p>
          <a:p>
            <a:pPr lvl="0"/>
            <a:r>
              <a:rPr lang="en-US" sz="1100" dirty="0"/>
              <a:t>A good deal of redundancies and useless columns were dropped </a:t>
            </a:r>
            <a:r>
              <a:rPr lang="en-US" sz="1100" dirty="0" err="1"/>
              <a:t>i.e</a:t>
            </a:r>
            <a:r>
              <a:rPr lang="en-US" sz="1100" dirty="0"/>
              <a:t> </a:t>
            </a:r>
            <a:r>
              <a:rPr lang="en-US" sz="1100" dirty="0" err="1"/>
              <a:t>panelcode</a:t>
            </a:r>
            <a:r>
              <a:rPr lang="en-US" sz="1100" dirty="0"/>
              <a:t>, </a:t>
            </a:r>
          </a:p>
          <a:p>
            <a:pPr lvl="0"/>
            <a:r>
              <a:rPr lang="en-US" sz="1100" dirty="0"/>
              <a:t>any of the user defined columns were dropped as they presented conflicting information</a:t>
            </a:r>
          </a:p>
          <a:p>
            <a:pPr lvl="0"/>
            <a:r>
              <a:rPr lang="en-US" sz="1100" dirty="0"/>
              <a:t>Any duplicate and summarized information. In order to avoid assessing a sum vs it’s parts I dropped any row that contained summarized information. </a:t>
            </a:r>
            <a:r>
              <a:rPr lang="en-US" sz="1100" dirty="0" err="1"/>
              <a:t>i.e</a:t>
            </a:r>
            <a:r>
              <a:rPr lang="en-US" sz="1100" dirty="0"/>
              <a:t> State Totals, hourly wage vs annual salary.</a:t>
            </a:r>
          </a:p>
          <a:p>
            <a:pPr lvl="0"/>
            <a:r>
              <a:rPr lang="en-US" sz="1100" dirty="0"/>
              <a:t>After the Merge any descriptive data with one or few unique values ‘</a:t>
            </a:r>
            <a:r>
              <a:rPr lang="en-US" sz="1100" dirty="0" err="1"/>
              <a:t>areatyname</a:t>
            </a:r>
            <a:r>
              <a:rPr lang="en-US" sz="1100" dirty="0"/>
              <a:t>’, or any data that didn’t provide useful information </a:t>
            </a:r>
            <a:r>
              <a:rPr lang="en-US" sz="1100" dirty="0" err="1"/>
              <a:t>eg.</a:t>
            </a:r>
            <a:r>
              <a:rPr lang="en-US" sz="1100" dirty="0"/>
              <a:t> ‘</a:t>
            </a:r>
            <a:r>
              <a:rPr lang="en-US" sz="1100" dirty="0" err="1"/>
              <a:t>indcodty</a:t>
            </a:r>
            <a:r>
              <a:rPr lang="en-US" sz="1100" dirty="0"/>
              <a:t>’ was dropped</a:t>
            </a:r>
          </a:p>
          <a:p>
            <a:pPr lvl="0"/>
            <a:endParaRPr lang="en-US" sz="1100" dirty="0"/>
          </a:p>
          <a:p>
            <a:r>
              <a:rPr lang="en-US" sz="1100" b="1" dirty="0"/>
              <a:t>Population Data:</a:t>
            </a:r>
            <a:endParaRPr lang="en-US" sz="1100" dirty="0"/>
          </a:p>
          <a:p>
            <a:pPr lvl="0"/>
            <a:r>
              <a:rPr lang="en-US" sz="1100" dirty="0"/>
              <a:t>Any summary data was dropped. Colorado and US totals were removed and County based data was all that remained</a:t>
            </a:r>
          </a:p>
          <a:p>
            <a:pPr lvl="0"/>
            <a:r>
              <a:rPr lang="en-US" sz="1100" dirty="0"/>
              <a:t>Counties were grouped into their respective MSA</a:t>
            </a:r>
          </a:p>
          <a:p>
            <a:pPr lvl="0"/>
            <a:r>
              <a:rPr lang="en-US" sz="1100" dirty="0"/>
              <a:t>Dates were adjusted to line up with Wage data (2009-2015)</a:t>
            </a:r>
          </a:p>
          <a:p>
            <a:pPr lvl="0"/>
            <a:r>
              <a:rPr lang="en-US" sz="1100" dirty="0"/>
              <a:t>Columns that were useless were dropped. Population, </a:t>
            </a:r>
            <a:r>
              <a:rPr lang="en-US" sz="1100" dirty="0" err="1"/>
              <a:t>periodyear</a:t>
            </a:r>
            <a:r>
              <a:rPr lang="en-US" sz="1100" dirty="0"/>
              <a:t> and </a:t>
            </a:r>
            <a:r>
              <a:rPr lang="en-US" sz="1100" dirty="0" err="1"/>
              <a:t>areaname</a:t>
            </a:r>
            <a:r>
              <a:rPr lang="en-US" sz="1100" dirty="0"/>
              <a:t> were kept for merge purposes</a:t>
            </a:r>
          </a:p>
          <a:p>
            <a:pPr lvl="0"/>
            <a:r>
              <a:rPr lang="en-US" sz="1100" dirty="0"/>
              <a:t>All county based data was summarized to reflect the total population of each MSA</a:t>
            </a:r>
          </a:p>
          <a:p>
            <a:pPr lvl="0"/>
            <a:r>
              <a:rPr lang="en-US" sz="1100" dirty="0"/>
              <a:t>Only a portion of Colorado data is included in the major MSA’s. Counties not included were scrubbed.</a:t>
            </a:r>
          </a:p>
          <a:p>
            <a:pPr lvl="0"/>
            <a:r>
              <a:rPr lang="en-US" sz="1100" dirty="0"/>
              <a:t>2015 was missing data. Data was extrapolated based on the % change from prior year</a:t>
            </a:r>
          </a:p>
          <a:p>
            <a:pPr lvl="0"/>
            <a:r>
              <a:rPr lang="en-US" sz="1100" dirty="0"/>
              <a:t>Data was merged based on </a:t>
            </a:r>
            <a:r>
              <a:rPr lang="en-US" sz="1100" dirty="0" err="1"/>
              <a:t>Areaname</a:t>
            </a:r>
            <a:endParaRPr lang="en-US" sz="1100" dirty="0"/>
          </a:p>
          <a:p>
            <a:pPr marL="0" indent="0">
              <a:buNone/>
            </a:pPr>
            <a:r>
              <a:rPr lang="en-US" sz="1400" i="1" dirty="0"/>
              <a:t>The final shape of the data= 19598 rows × 13 columns</a:t>
            </a:r>
          </a:p>
          <a:p>
            <a:pPr marL="0" lvl="0" indent="0">
              <a:buNone/>
            </a:pPr>
            <a:endParaRPr lang="en-US" sz="1100" dirty="0"/>
          </a:p>
          <a:p>
            <a:pPr marL="0" indent="0">
              <a:buNone/>
            </a:pPr>
            <a:endParaRPr lang="en-US" sz="1100" dirty="0"/>
          </a:p>
        </p:txBody>
      </p:sp>
      <p:sp>
        <p:nvSpPr>
          <p:cNvPr id="4" name="Slide Number Placeholder 3">
            <a:extLst>
              <a:ext uri="{FF2B5EF4-FFF2-40B4-BE49-F238E27FC236}">
                <a16:creationId xmlns:a16="http://schemas.microsoft.com/office/drawing/2014/main" id="{D3A86D19-381A-470F-8429-A03497CCF11B}"/>
              </a:ext>
            </a:extLst>
          </p:cNvPr>
          <p:cNvSpPr>
            <a:spLocks noGrp="1"/>
          </p:cNvSpPr>
          <p:nvPr>
            <p:ph type="sldNum" sz="quarter" idx="12"/>
          </p:nvPr>
        </p:nvSpPr>
        <p:spPr/>
        <p:txBody>
          <a:bodyPr/>
          <a:lstStyle/>
          <a:p>
            <a:fld id="{EF1FE6C4-E355-4D5D-85CF-5AC417035F5F}" type="slidenum">
              <a:rPr lang="en-US" smtClean="0"/>
              <a:t>9</a:t>
            </a:fld>
            <a:endParaRPr lang="en-US"/>
          </a:p>
        </p:txBody>
      </p:sp>
    </p:spTree>
    <p:extLst>
      <p:ext uri="{BB962C8B-B14F-4D97-AF65-F5344CB8AC3E}">
        <p14:creationId xmlns:p14="http://schemas.microsoft.com/office/powerpoint/2010/main" val="2656913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1508</Words>
  <Application>Microsoft Office PowerPoint</Application>
  <PresentationFormat>Widescreen</PresentationFormat>
  <Paragraphs>176</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Analysis of Wages in Colorado </vt:lpstr>
      <vt:lpstr>Contents</vt:lpstr>
      <vt:lpstr>Introduction</vt:lpstr>
      <vt:lpstr>The main Metropolitan Statistical Area (MSA) which are defined by the CDLE: </vt:lpstr>
      <vt:lpstr>Every MSA diﬀers in demographics, wealth, and industry</vt:lpstr>
      <vt:lpstr>The Goal of the Study is to investigate how wages have changed as Colorado has grown in Population, and the opportunities that presents</vt:lpstr>
      <vt:lpstr>The potential Clients that would be interested in this study</vt:lpstr>
      <vt:lpstr>The Datasets used in analysis were</vt:lpstr>
      <vt:lpstr>All the data provided in separated ﬁles was merged into three data sets, that were cleaned and ﬁltered out for entries between 2009 and 2015</vt:lpstr>
      <vt:lpstr>This shows that across Colorado mean wages have grow</vt:lpstr>
      <vt:lpstr>Mean revenue by MSA shows a clear leader with Boulder-Longmont</vt:lpstr>
      <vt:lpstr>Despite the second highest mean wages Denver is far ahead the largest state by population</vt:lpstr>
      <vt:lpstr>The change in wage over time is different depending on what income bracket you are in</vt:lpstr>
      <vt:lpstr>Experience has the strongest positive correlation with mean wage</vt:lpstr>
      <vt:lpstr>Contrasting the Largest and smallest MSA according to population count</vt:lpstr>
      <vt:lpstr>Different regression models were used to see if we could estimate wages given our variables</vt:lpstr>
      <vt:lpstr>With a predicted intercept 963.56 it looks like we had a model that had a high accuracy when predicting prices</vt:lpstr>
      <vt:lpstr>Using OLS method we saw there might be issues with overfitting</vt:lpstr>
      <vt:lpstr>We removed </vt:lpstr>
      <vt:lpstr>PowerPoint Presentation</vt:lpstr>
      <vt:lpstr>Unsupervised Learning</vt:lpstr>
      <vt:lpstr>Logistic regression was used to train and test data, but we still have some issues:</vt:lpstr>
      <vt:lpstr>K-means and PCA was used to find clusters 3 was decided upon</vt:lpstr>
      <vt:lpstr>With 3 clusters word clouds were used to see if there was commonalities. Adjusted slightly for weight</vt:lpstr>
      <vt:lpstr>Cluster 1 is more specialty based and urban</vt:lpstr>
      <vt:lpstr>Assumptions and Limitations </vt:lpstr>
      <vt:lpstr>Recommendations and Future work </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Wages in Colorado </dc:title>
  <dc:creator>James Flanagin</dc:creator>
  <cp:lastModifiedBy>James Flanagin</cp:lastModifiedBy>
  <cp:revision>1</cp:revision>
  <dcterms:created xsi:type="dcterms:W3CDTF">2019-08-10T05:21:30Z</dcterms:created>
  <dcterms:modified xsi:type="dcterms:W3CDTF">2019-08-10T05:52:51Z</dcterms:modified>
</cp:coreProperties>
</file>